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60BB-F9F1-94BD-14E2-6B7C3559D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3EBAF3-54D2-D924-EE6E-9C7D79A4F6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443EF3-F7E3-5F41-005D-48B53C98DE97}"/>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901910BC-B93A-2E96-E134-E813B95A0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1FA34-8AEC-873C-594D-90F6F44A52C8}"/>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373430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1889-5A44-DB97-9A60-9F07A99F28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F494A9-4173-1644-0EEE-53717FDD7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2C266-4D29-B4FF-D4F8-0E58991AA741}"/>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C909172C-DC31-3AE0-E585-B3F6962EF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AD631-3EE4-D611-4EE8-C0179C4D6624}"/>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373483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E650F-26BA-213E-B444-F325E069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B918B-78B2-4AF9-DD3D-6F5A7C886A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865F6-0A71-8F62-648F-F2E14C5B5C19}"/>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78377350-78FA-A895-6C36-2B092DB6C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71EA-0B8D-A718-53E7-90F3BB6F96C4}"/>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382321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824B-0D12-7FA3-5130-A4C4CCF52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200FF-59C6-91AF-8429-7B47AAABFC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28312-91BF-BB0D-4B8A-24C56A64497C}"/>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3FCBAD67-1519-4C3A-32F8-79F24BC31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3C8B9-91BF-2113-4D47-B061B9858E0B}"/>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213541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701F-751E-E056-625B-6B1285E641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3E43F3-EA5D-4542-8C1F-37D3D4BF53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B9471-F581-8E60-766C-BD18F784D740}"/>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6D3575F7-2D54-3D91-BDA9-5C0B88824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D5115-CBC3-86B7-3BB1-5562B224D979}"/>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138449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DA66-0234-12DA-E8AC-7FE0B539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D85A1-3D8B-99DE-5378-A6DD7934CD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9900A-D262-D637-1988-5FDA5AF33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02377-B8B9-0F51-11CA-3DE88AE97F8D}"/>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6" name="Footer Placeholder 5">
            <a:extLst>
              <a:ext uri="{FF2B5EF4-FFF2-40B4-BE49-F238E27FC236}">
                <a16:creationId xmlns:a16="http://schemas.microsoft.com/office/drawing/2014/main" id="{5FFA8395-201E-646C-3A26-32B77BA77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4385F-E61B-F9C2-DE09-90481F45EE32}"/>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552489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CF3F-BF08-0A9E-4B28-498280629C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3F630E-95E0-2D48-C117-7F06EB5D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D3577-E4DF-6251-23B3-A86A9C4672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F89423-F6AF-D4C2-7709-5F0FFED21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A89188-4AB3-CF4C-BD5E-1831F981A6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D722-862F-ED5E-4554-3889B6F46B31}"/>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8" name="Footer Placeholder 7">
            <a:extLst>
              <a:ext uri="{FF2B5EF4-FFF2-40B4-BE49-F238E27FC236}">
                <a16:creationId xmlns:a16="http://schemas.microsoft.com/office/drawing/2014/main" id="{17171416-8CD2-04E1-F6BB-BF17DDFC3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8F866-3362-73AA-F666-4504AD0271DA}"/>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245362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2ADB-44DE-5811-C25A-84FBE13E3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DB896B-EEE4-BA96-9137-44A4657E4C74}"/>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4" name="Footer Placeholder 3">
            <a:extLst>
              <a:ext uri="{FF2B5EF4-FFF2-40B4-BE49-F238E27FC236}">
                <a16:creationId xmlns:a16="http://schemas.microsoft.com/office/drawing/2014/main" id="{81968443-A135-3C52-A1C8-517C2663D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DBBEE1-7957-AE68-7876-4E9C1858F201}"/>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243845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F8694-312C-7CC3-19DE-998305164DEB}"/>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3" name="Footer Placeholder 2">
            <a:extLst>
              <a:ext uri="{FF2B5EF4-FFF2-40B4-BE49-F238E27FC236}">
                <a16:creationId xmlns:a16="http://schemas.microsoft.com/office/drawing/2014/main" id="{71EBB837-891C-8D6C-D2B2-8B6D0FE34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D7DBFA-B709-3D88-CA1C-BE7E5DBAED17}"/>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363534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F102-9BCF-EDC6-8867-6CBB68885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8953C0-F182-3DA6-8E43-6E8FC8938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BAD10-E599-962D-5417-5ECFE6C81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20576-69E7-697B-C025-3064302A7E96}"/>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6" name="Footer Placeholder 5">
            <a:extLst>
              <a:ext uri="{FF2B5EF4-FFF2-40B4-BE49-F238E27FC236}">
                <a16:creationId xmlns:a16="http://schemas.microsoft.com/office/drawing/2014/main" id="{6B711FD5-219F-18DE-A96D-26146AA47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691EB-B502-A31C-0AA0-1917424CEB15}"/>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215020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1426-E2F6-2864-E133-9F7AD2566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3D9644-61FE-8CDC-AEAD-FCA2637A3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687F0D-19DC-5485-6A1E-969BD8CF6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5EBD1-9FFF-44D9-4030-1FCF25812D0C}"/>
              </a:ext>
            </a:extLst>
          </p:cNvPr>
          <p:cNvSpPr>
            <a:spLocks noGrp="1"/>
          </p:cNvSpPr>
          <p:nvPr>
            <p:ph type="dt" sz="half" idx="10"/>
          </p:nvPr>
        </p:nvSpPr>
        <p:spPr/>
        <p:txBody>
          <a:bodyPr/>
          <a:lstStyle/>
          <a:p>
            <a:fld id="{2B27D708-0530-4D9B-A004-FA40EBC8B426}" type="datetimeFigureOut">
              <a:rPr lang="en-US" smtClean="0"/>
              <a:t>10/24/2022</a:t>
            </a:fld>
            <a:endParaRPr lang="en-US"/>
          </a:p>
        </p:txBody>
      </p:sp>
      <p:sp>
        <p:nvSpPr>
          <p:cNvPr id="6" name="Footer Placeholder 5">
            <a:extLst>
              <a:ext uri="{FF2B5EF4-FFF2-40B4-BE49-F238E27FC236}">
                <a16:creationId xmlns:a16="http://schemas.microsoft.com/office/drawing/2014/main" id="{04A0E379-9D9C-3451-B438-BE6F3F79E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25E86-C4A5-D3A8-B2F3-542725779734}"/>
              </a:ext>
            </a:extLst>
          </p:cNvPr>
          <p:cNvSpPr>
            <a:spLocks noGrp="1"/>
          </p:cNvSpPr>
          <p:nvPr>
            <p:ph type="sldNum" sz="quarter" idx="12"/>
          </p:nvPr>
        </p:nvSpPr>
        <p:spPr/>
        <p:txBody>
          <a:bodyPr/>
          <a:lstStyle/>
          <a:p>
            <a:fld id="{61A76EC5-16BE-4ABF-AA3A-CA66414C1DB7}" type="slidenum">
              <a:rPr lang="en-US" smtClean="0"/>
              <a:t>‹#›</a:t>
            </a:fld>
            <a:endParaRPr lang="en-US"/>
          </a:p>
        </p:txBody>
      </p:sp>
    </p:spTree>
    <p:extLst>
      <p:ext uri="{BB962C8B-B14F-4D97-AF65-F5344CB8AC3E}">
        <p14:creationId xmlns:p14="http://schemas.microsoft.com/office/powerpoint/2010/main" val="113549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34ED2-49AC-B4AE-957E-C2D2E4A84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E2344-98F6-6EC9-EC18-6524E8802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4055D-D781-D44E-BCB9-AA110B91B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7D708-0530-4D9B-A004-FA40EBC8B426}" type="datetimeFigureOut">
              <a:rPr lang="en-US" smtClean="0"/>
              <a:t>10/24/2022</a:t>
            </a:fld>
            <a:endParaRPr lang="en-US"/>
          </a:p>
        </p:txBody>
      </p:sp>
      <p:sp>
        <p:nvSpPr>
          <p:cNvPr id="5" name="Footer Placeholder 4">
            <a:extLst>
              <a:ext uri="{FF2B5EF4-FFF2-40B4-BE49-F238E27FC236}">
                <a16:creationId xmlns:a16="http://schemas.microsoft.com/office/drawing/2014/main" id="{654484BB-BA25-EC3C-AD20-F2EEA9CAD3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B4647-712A-0BC2-CC54-C254D8217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76EC5-16BE-4ABF-AA3A-CA66414C1DB7}" type="slidenum">
              <a:rPr lang="en-US" smtClean="0"/>
              <a:t>‹#›</a:t>
            </a:fld>
            <a:endParaRPr lang="en-US"/>
          </a:p>
        </p:txBody>
      </p:sp>
    </p:spTree>
    <p:extLst>
      <p:ext uri="{BB962C8B-B14F-4D97-AF65-F5344CB8AC3E}">
        <p14:creationId xmlns:p14="http://schemas.microsoft.com/office/powerpoint/2010/main" val="4012918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commons.wikimedia.org/wiki/File:Agata_Poniatowski_Billion_Oyster_Project.jpg" TargetMode="Externa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chesbayprogram/6838062777/in/photolist-bqfRQ6-e6XDHZ-AG93dS-Yn8Y1Q-PbE7xw-ZYRM1B-26k6J19-2d6w8D1-S4sVaW-2fLNCEx-ogeAM7-2f96MS8-9C6xWU-nYWWdz-29bn8F5-23xzp7m-2acAWKU-Yso8Vw-Cn2nWC-23Aos3z-22vDQYA-JDxxjc-2enPT4k-ZwdcTK-2fGaF9j-bqfRYt-fKDPFo-2ez5moq-TCxPdj-9EoE6E-9EBy8s-22BNyYU-238kBUE-G3zwhU-nprEtF-2fGaFVE-2ez5kQb-2fGaGKA-S1iDTt-Xkux29-2enPWzZ-27LABT1-TCxNsm-2fGaHtE-XktKyf-WGUqwH-21D5aCe-YLeqHU-9ppbWv-apxQu7" TargetMode="External"/><Relationship Id="rId2" Type="http://schemas.openxmlformats.org/officeDocument/2006/relationships/hyperlink" Target="https://creativecommons.org/licenses/by-nc/2.0/" TargetMode="Externa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commons.wikimedia.org/wiki/File:BPL_Williamsburgh_td_(2019-08-15)_06_-_NYC_Cooling_Center.jpg" TargetMode="Externa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reekpeak.ne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commons.wikimedia.org/wiki/File:Agata_Poniatowski_Billion_Oyster_Project.jpg" TargetMode="Externa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commons.wikimedia.org/wiki/File:Beach_house_at_Misquamicut_Beach,_Rhode_Island.JP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2.0/deed.en" TargetMode="External"/><Relationship Id="rId2" Type="http://schemas.openxmlformats.org/officeDocument/2006/relationships/hyperlink" Target="https://commons.wikimedia.org/wiki/File:Shishmaref-_Erin_(53)_edit_(15653586503).jpg" TargetMode="Externa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2.0/" TargetMode="External"/><Relationship Id="rId2" Type="http://schemas.openxmlformats.org/officeDocument/2006/relationships/hyperlink" Target="https://www.flickr.com/photos/beyonddc/33638980968/in/photolist-Tfyz5u-ejTX3o-ejNcBg-tmzzzH-ouB6dq-ouwRLa-24PxbbH-ejwJV4-ovWVDs-tmwHZ4-cEuRR3-oeHLbX-owpbCe-2iGtokF-qsertf-sGoF3G-tNaCqU-ouixSk-az3RWQ-oeoCbB-ouHq6b-D9ytr-tCVLWM-2inSR97-yyuc3Y-6hFRfN-otNgq5-dC284D-D9ytp-2mWsEBf-wMpDEr-puVWC-2h3LUuQ-9TvUCi-8jgG8U-D9yti-oeYDGW-f8cbas-9TyKuY-2LtsBr-cD7VFU-sFG8g5-sGkNem-9AXfU6-oePjyc-7e4aoq-VmZuCo-our6EE-5zfkUS-tmVyAD" TargetMode="Externa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epa.gov/climate-indicators/climate-change-indicators-heat-waves#ref7"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flickr.com/photos/andrewzahn/4811639078/in/photolist-8kbUEs-2arre6V-7u2Tnm-6oiLSK-6V32Gv-i9zjAv-2m2tMSX-7tXZoi-71bGfo-2nazHxD-6u1R5X-6u8nFZ-JLjkd-WtrJoD-7u2UZo-2mtdCjo-97QwpG-4F58v-Kzks-mZpF7-4RyVDd-2kMGgCE-4hAX92-2mCLnS2-LkVc-aYKSNx-786BDW-83eys-2hz6Rup-6rsZyu-a1MjvP-TTXwzP-2gpKXeB-DYZPW-2m1fXLr-2mXvktK-38orho-6YYbdS-6hE1c8-2d8mmHx-bECiHt-2m6cyDN-daDGbo-daDG7w-7hbNSQ-HtF92g-hCn7px-PijF5-2noYJ7z-5PJCLH" TargetMode="Externa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nca2014.globalchange.gov/report/our-changing-climate/heavy-downpours-increasin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File:IS_250_Playground_td_(2019-05-13)_49_-_Rain_Garden.jpg" TargetMode="External"/><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commons.wikimedia.org/wiki/File:Permeable_pavers_alley_Chicago.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commons.wikimedia.org/wiki/File:Riparian_buffer_on_Bear_Creek_in_Story_County,_Iowa.J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ny.pbslearningmedia.org/resource/kend19-sci-ess-cadrought/drought-case-study-california/" TargetMode="External"/><Relationship Id="rId2" Type="http://schemas.openxmlformats.org/officeDocument/2006/relationships/hyperlink" Target="https://ny.pbslearningmedia.org/resource/kend19-sci-ess-txdrought/drought-case-study-texas/" TargetMode="Externa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hyperlink" Target="https://ny.pbslearningmedia.org/resource/kend19-sci-ess-capetown/drought-case-study-cape-tow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Xeriscaped_house_1,_Hidden_Meadows.jpg" TargetMode="External"/><Relationship Id="rId2" Type="http://schemas.openxmlformats.org/officeDocument/2006/relationships/hyperlink" Target="https://creativecommons.org/licenses/by-sa/3.0/deed.en" TargetMode="Externa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commons.wikimedia.org/wiki/File:FEMA_-_27744_-_Photograph_by_Yonah_Walter_taken_on_01-26-2007_in_Louisiana.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commons.wikimedia.org/wiki/File:Guard_responds_to_winter_storm_in_Northeast_DVIDS136202.jp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commons.wikimedia.org/wiki/File:Summit_Middle_School_charging_heat_and_shelter_in_Hurricane_Sandy_aftermath.jp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interactioninstitute.org/" TargetMode="External"/><Relationship Id="rId2" Type="http://schemas.openxmlformats.org/officeDocument/2006/relationships/hyperlink" Target="https://www.storybasedstrategy.org/the4thbox" TargetMode="Externa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hyperlink" Target="https://creativecommons.org/licenses/by-sa/4.0/" TargetMode="External"/><Relationship Id="rId4" Type="http://schemas.openxmlformats.org/officeDocument/2006/relationships/hyperlink" Target="http://madewithangus.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flickr.com/photos/usdagov/52195822641/in/photolist-2nwneAz-bE7Qme-ccZQU9-2nwnuxR-V6gYzH-nFZKH5-2iKdnpT-Nr1kaP-8Msma5-Ha5UoQ-bCitxa-WjGe3e-YkDaBQ-WgokUW-WjGcJn-WsKGNL-7dmszd-V3zGhL-4BGM9G-bJEFDP-2jzXRjP-NpULN1-NrdELD-2jA2eGw-7cxp7V-btmUKW-Nqxk4k-Pe7TZi-NpLKHw-QqWMGR-2nwoL2A-PfZkc6-2nwnfdg-2nwnuBP-bwwDLw-NqxhUk-bnTCxy-gCzL18-TqKgVY-7cxpKF-2fz31Mp-Qr6HDo-23VhQG2-23VhQMT-2nwh4H4-2nwoKPM-bvem8m-2jU4Riw-UCmnow-TAcSK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ithacanhs.or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ithacanhs.or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ithacanhs.or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pixabay.com/photos/people-girls-women-students-2557396/"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2.0/deed.en" TargetMode="External"/><Relationship Id="rId2" Type="http://schemas.openxmlformats.org/officeDocument/2006/relationships/hyperlink" Target="https://commons.wikimedia.org/wiki/File:College_of_DuPage_Horticulture_Program,_Beds-Plus_Team_Up_on_Rain_Garden_Project_(51232928369).jpg"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s://interactioninstitute.org/" TargetMode="External"/><Relationship Id="rId2" Type="http://schemas.openxmlformats.org/officeDocument/2006/relationships/hyperlink" Target="https://www.storybasedstrategy.org/the4thbox" TargetMode="Externa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hyperlink" Target="https://creativecommons.org/licenses/by-sa/4.0/" TargetMode="External"/><Relationship Id="rId4" Type="http://schemas.openxmlformats.org/officeDocument/2006/relationships/hyperlink" Target="http://madewithangus.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ourworldindata.org/co2-emission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hyperlink" Target="https://ourworldindata.org/co2-emission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hyperlink" Target="https://ourworldindata.org/co2-emission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hyperlink" Target="https://ourworldindata.org/co2-emission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ourworldindata.org/co2-emissions#per-capita-co2-emissions" TargetMode="Externa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hyperlink" Target="https://ourworldindata.org/co2-emission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2.0/deed.en" TargetMode="External"/><Relationship Id="rId2" Type="http://schemas.openxmlformats.org/officeDocument/2006/relationships/hyperlink" Target="https://commons.wikimedia.org/wiki/File:Hurricane_Harvey_Flooding_and_Damage_(37074280945).jpg" TargetMode="Externa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cdm16021.contentdm.oclc.org/digital/collection/p266001coll1/id/5275"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commons.wikimedia.org/wiki/File:Rain_garden_(2014).JPG" TargetMode="Externa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00B751-6545-AD52-E0EF-84A1B901BAAF}"/>
              </a:ext>
            </a:extLst>
          </p:cNvPr>
          <p:cNvSpPr txBox="1"/>
          <p:nvPr/>
        </p:nvSpPr>
        <p:spPr>
          <a:xfrm>
            <a:off x="480291" y="6086764"/>
            <a:ext cx="11085826" cy="523220"/>
          </a:xfrm>
          <a:prstGeom prst="rect">
            <a:avLst/>
          </a:prstGeom>
          <a:noFill/>
        </p:spPr>
        <p:txBody>
          <a:bodyPr wrap="square" rtlCol="0">
            <a:spAutoFit/>
          </a:bodyPr>
          <a:lstStyle/>
          <a:p>
            <a:r>
              <a:rPr lang="en-US" sz="1400" dirty="0"/>
              <a:t>Community oyster reef installation in Coney Island Creek, Brooklyn, NY. Oyster reefs can help protect coastal communities from damage done by extreme storms. Photograph by </a:t>
            </a:r>
            <a:r>
              <a:rPr lang="en-US" sz="1400" dirty="0" err="1"/>
              <a:t>Hhetrick</a:t>
            </a:r>
            <a:r>
              <a:rPr lang="en-US" sz="1400" dirty="0"/>
              <a:t> via </a:t>
            </a:r>
            <a:r>
              <a:rPr lang="en-US" sz="1400" b="1" dirty="0">
                <a:hlinkClick r:id="rId2"/>
              </a:rPr>
              <a:t>Wikimedia Commons</a:t>
            </a:r>
            <a:r>
              <a:rPr lang="en-US" sz="1400" dirty="0"/>
              <a:t> (</a:t>
            </a:r>
            <a:r>
              <a:rPr lang="en-US" sz="1400" b="1" dirty="0">
                <a:hlinkClick r:id="rId3"/>
              </a:rPr>
              <a:t>CC BY-SA 4.0 license</a:t>
            </a:r>
            <a:r>
              <a:rPr lang="en-US" sz="1400" dirty="0">
                <a:hlinkClick r:id="rId3"/>
              </a:rPr>
              <a:t>)</a:t>
            </a:r>
            <a:endParaRPr lang="en-US" sz="1400" dirty="0"/>
          </a:p>
        </p:txBody>
      </p:sp>
      <p:pic>
        <p:nvPicPr>
          <p:cNvPr id="6" name="Picture 5" descr="A group of people in the water&#10;&#10;Description automatically generated with medium confidence">
            <a:extLst>
              <a:ext uri="{FF2B5EF4-FFF2-40B4-BE49-F238E27FC236}">
                <a16:creationId xmlns:a16="http://schemas.microsoft.com/office/drawing/2014/main" id="{D248EF78-1D6B-FC67-D624-87B5C8D7A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170" y="0"/>
            <a:ext cx="9095660" cy="6064958"/>
          </a:xfrm>
          <a:prstGeom prst="rect">
            <a:avLst/>
          </a:prstGeom>
        </p:spPr>
      </p:pic>
    </p:spTree>
    <p:extLst>
      <p:ext uri="{BB962C8B-B14F-4D97-AF65-F5344CB8AC3E}">
        <p14:creationId xmlns:p14="http://schemas.microsoft.com/office/powerpoint/2010/main" val="327834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E9D8-66B9-7FAE-08BD-8361B5E6200B}"/>
              </a:ext>
            </a:extLst>
          </p:cNvPr>
          <p:cNvSpPr txBox="1"/>
          <p:nvPr/>
        </p:nvSpPr>
        <p:spPr>
          <a:xfrm>
            <a:off x="489528" y="4341091"/>
            <a:ext cx="3057236" cy="1169551"/>
          </a:xfrm>
          <a:prstGeom prst="rect">
            <a:avLst/>
          </a:prstGeom>
          <a:noFill/>
        </p:spPr>
        <p:txBody>
          <a:bodyPr wrap="square" rtlCol="0">
            <a:spAutoFit/>
          </a:bodyPr>
          <a:lstStyle/>
          <a:p>
            <a:r>
              <a:rPr lang="en-US" sz="1400" dirty="0"/>
              <a:t>Newly planted marsh grass on a beach in Maryland. Photo: Alicia </a:t>
            </a:r>
            <a:r>
              <a:rPr lang="en-US" sz="1400" dirty="0" err="1"/>
              <a:t>Pimental</a:t>
            </a:r>
            <a:r>
              <a:rPr lang="en-US" sz="1400" dirty="0"/>
              <a:t> for Chesapeake Bay Program, </a:t>
            </a:r>
            <a:r>
              <a:rPr lang="en-US" sz="1400" b="1" dirty="0">
                <a:hlinkClick r:id="rId2"/>
              </a:rPr>
              <a:t>CC-BY-NC</a:t>
            </a:r>
            <a:r>
              <a:rPr lang="en-US" sz="1400" dirty="0">
                <a:hlinkClick r:id="rId2"/>
              </a:rPr>
              <a:t> 2.0</a:t>
            </a:r>
            <a:r>
              <a:rPr lang="en-US" sz="1400" dirty="0"/>
              <a:t> via </a:t>
            </a:r>
            <a:r>
              <a:rPr lang="en-US" sz="1400" b="1" dirty="0">
                <a:hlinkClick r:id="rId3"/>
              </a:rPr>
              <a:t>Flickr</a:t>
            </a:r>
            <a:r>
              <a:rPr lang="en-US" sz="1400" b="1" dirty="0"/>
              <a:t>. </a:t>
            </a:r>
            <a:r>
              <a:rPr lang="en-US" sz="1400" dirty="0"/>
              <a:t>Image cropped by PRI.</a:t>
            </a:r>
          </a:p>
          <a:p>
            <a:endParaRPr lang="en-US" sz="1400" dirty="0"/>
          </a:p>
        </p:txBody>
      </p:sp>
      <p:pic>
        <p:nvPicPr>
          <p:cNvPr id="4" name="Picture 3" descr="A picture containing ground, outdoor, plant, sandy&#10;&#10;Description automatically generated">
            <a:extLst>
              <a:ext uri="{FF2B5EF4-FFF2-40B4-BE49-F238E27FC236}">
                <a16:creationId xmlns:a16="http://schemas.microsoft.com/office/drawing/2014/main" id="{44BA84D3-EABA-C3FF-C0BA-BC3C5AE4A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451" y="0"/>
            <a:ext cx="3687097" cy="6858000"/>
          </a:xfrm>
          <a:prstGeom prst="rect">
            <a:avLst/>
          </a:prstGeom>
        </p:spPr>
      </p:pic>
    </p:spTree>
    <p:extLst>
      <p:ext uri="{BB962C8B-B14F-4D97-AF65-F5344CB8AC3E}">
        <p14:creationId xmlns:p14="http://schemas.microsoft.com/office/powerpoint/2010/main" val="179648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9EF09-D300-6442-D103-0659BBC6C34C}"/>
              </a:ext>
            </a:extLst>
          </p:cNvPr>
          <p:cNvSpPr txBox="1"/>
          <p:nvPr/>
        </p:nvSpPr>
        <p:spPr>
          <a:xfrm>
            <a:off x="628073" y="3703782"/>
            <a:ext cx="2225964" cy="523220"/>
          </a:xfrm>
          <a:prstGeom prst="rect">
            <a:avLst/>
          </a:prstGeom>
          <a:noFill/>
        </p:spPr>
        <p:txBody>
          <a:bodyPr wrap="square" rtlCol="0">
            <a:spAutoFit/>
          </a:bodyPr>
          <a:lstStyle/>
          <a:p>
            <a:r>
              <a:rPr lang="en-US" sz="1400" dirty="0"/>
              <a:t>Flooded buildings and land. Photo: Canva</a:t>
            </a:r>
          </a:p>
        </p:txBody>
      </p:sp>
      <p:pic>
        <p:nvPicPr>
          <p:cNvPr id="4" name="Picture 3" descr="A picture containing outdoor, sky, tree, nature&#10;&#10;Description automatically generated">
            <a:extLst>
              <a:ext uri="{FF2B5EF4-FFF2-40B4-BE49-F238E27FC236}">
                <a16:creationId xmlns:a16="http://schemas.microsoft.com/office/drawing/2014/main" id="{59823DA0-B368-9EAB-4F2A-D36612544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428625"/>
            <a:ext cx="4762500" cy="6000750"/>
          </a:xfrm>
          <a:prstGeom prst="rect">
            <a:avLst/>
          </a:prstGeom>
        </p:spPr>
      </p:pic>
    </p:spTree>
    <p:extLst>
      <p:ext uri="{BB962C8B-B14F-4D97-AF65-F5344CB8AC3E}">
        <p14:creationId xmlns:p14="http://schemas.microsoft.com/office/powerpoint/2010/main" val="50176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A2618-EDCA-D4E8-F52D-3E4BBC4A7E3B}"/>
              </a:ext>
            </a:extLst>
          </p:cNvPr>
          <p:cNvSpPr txBox="1"/>
          <p:nvPr/>
        </p:nvSpPr>
        <p:spPr>
          <a:xfrm>
            <a:off x="517236" y="4091710"/>
            <a:ext cx="3251200" cy="1169551"/>
          </a:xfrm>
          <a:prstGeom prst="rect">
            <a:avLst/>
          </a:prstGeom>
          <a:noFill/>
        </p:spPr>
        <p:txBody>
          <a:bodyPr wrap="square" rtlCol="0">
            <a:spAutoFit/>
          </a:bodyPr>
          <a:lstStyle/>
          <a:p>
            <a:r>
              <a:rPr lang="en-US" sz="1400" dirty="0"/>
              <a:t>Cooling center sign at a library in Brooklyn, NY. Photo by Tdorant10 via </a:t>
            </a:r>
            <a:r>
              <a:rPr lang="en-US" sz="1400" b="1" dirty="0">
                <a:hlinkClick r:id="rId2"/>
              </a:rPr>
              <a:t>Flickr,</a:t>
            </a:r>
            <a:r>
              <a:rPr lang="en-US" sz="1400" b="1" dirty="0"/>
              <a:t> </a:t>
            </a:r>
            <a:r>
              <a:rPr lang="en-US" sz="1400" b="1" dirty="0">
                <a:hlinkClick r:id="rId3"/>
              </a:rPr>
              <a:t>CC BY-SA 4.0</a:t>
            </a:r>
            <a:r>
              <a:rPr lang="en-US" sz="1400" dirty="0"/>
              <a:t> . Image cropped by PRI.</a:t>
            </a:r>
          </a:p>
          <a:p>
            <a:endParaRPr lang="en-US" sz="1400" dirty="0"/>
          </a:p>
        </p:txBody>
      </p:sp>
      <p:pic>
        <p:nvPicPr>
          <p:cNvPr id="4" name="Picture 3" descr="Text&#10;&#10;Description automatically generated with medium confidence">
            <a:extLst>
              <a:ext uri="{FF2B5EF4-FFF2-40B4-BE49-F238E27FC236}">
                <a16:creationId xmlns:a16="http://schemas.microsoft.com/office/drawing/2014/main" id="{EEEFA495-5EC4-E75A-F876-1B427E822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451" y="0"/>
            <a:ext cx="3687097" cy="6858000"/>
          </a:xfrm>
          <a:prstGeom prst="rect">
            <a:avLst/>
          </a:prstGeom>
        </p:spPr>
      </p:pic>
    </p:spTree>
    <p:extLst>
      <p:ext uri="{BB962C8B-B14F-4D97-AF65-F5344CB8AC3E}">
        <p14:creationId xmlns:p14="http://schemas.microsoft.com/office/powerpoint/2010/main" val="340084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22C3F-2A5A-7663-8A39-3E4CA51CFE1D}"/>
              </a:ext>
            </a:extLst>
          </p:cNvPr>
          <p:cNvSpPr txBox="1"/>
          <p:nvPr/>
        </p:nvSpPr>
        <p:spPr>
          <a:xfrm>
            <a:off x="461818" y="3685310"/>
            <a:ext cx="2170545" cy="1384995"/>
          </a:xfrm>
          <a:prstGeom prst="rect">
            <a:avLst/>
          </a:prstGeom>
          <a:noFill/>
        </p:spPr>
        <p:txBody>
          <a:bodyPr wrap="square" rtlCol="0">
            <a:spAutoFit/>
          </a:bodyPr>
          <a:lstStyle/>
          <a:p>
            <a:r>
              <a:rPr lang="en-US" sz="1400" dirty="0"/>
              <a:t>Ski slopes and indoor water park at Greek Peak Mountain Resort, Cortland, NY. Photos: </a:t>
            </a:r>
            <a:r>
              <a:rPr lang="en-US" sz="1400" b="1" dirty="0">
                <a:hlinkClick r:id="rId2"/>
              </a:rPr>
              <a:t>Greek Peak Mountain Resort</a:t>
            </a:r>
            <a:endParaRPr lang="en-US" sz="1400" dirty="0"/>
          </a:p>
          <a:p>
            <a:endParaRPr lang="en-US" sz="1400" dirty="0"/>
          </a:p>
        </p:txBody>
      </p:sp>
      <p:pic>
        <p:nvPicPr>
          <p:cNvPr id="4" name="Picture 3" descr="A picture containing yellow&#10;&#10;Description automatically generated">
            <a:extLst>
              <a:ext uri="{FF2B5EF4-FFF2-40B4-BE49-F238E27FC236}">
                <a16:creationId xmlns:a16="http://schemas.microsoft.com/office/drawing/2014/main" id="{6D6B360B-ED98-9353-34BE-960316C30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244" y="0"/>
            <a:ext cx="5799512" cy="6858000"/>
          </a:xfrm>
          <a:prstGeom prst="rect">
            <a:avLst/>
          </a:prstGeom>
        </p:spPr>
      </p:pic>
    </p:spTree>
    <p:extLst>
      <p:ext uri="{BB962C8B-B14F-4D97-AF65-F5344CB8AC3E}">
        <p14:creationId xmlns:p14="http://schemas.microsoft.com/office/powerpoint/2010/main" val="269486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FAA35-7ACE-DE80-35F1-94A1781FF631}"/>
              </a:ext>
            </a:extLst>
          </p:cNvPr>
          <p:cNvSpPr txBox="1"/>
          <p:nvPr/>
        </p:nvSpPr>
        <p:spPr>
          <a:xfrm>
            <a:off x="692727" y="3556001"/>
            <a:ext cx="2364509" cy="738664"/>
          </a:xfrm>
          <a:prstGeom prst="rect">
            <a:avLst/>
          </a:prstGeom>
          <a:noFill/>
        </p:spPr>
        <p:txBody>
          <a:bodyPr wrap="square" rtlCol="0">
            <a:spAutoFit/>
          </a:bodyPr>
          <a:lstStyle/>
          <a:p>
            <a:r>
              <a:rPr lang="en-US" sz="1400" dirty="0"/>
              <a:t>A garden for an arid environment. Photo: Canva</a:t>
            </a:r>
          </a:p>
          <a:p>
            <a:endParaRPr lang="en-US" sz="1400" dirty="0"/>
          </a:p>
        </p:txBody>
      </p:sp>
      <p:pic>
        <p:nvPicPr>
          <p:cNvPr id="4" name="Picture 3" descr="A picture containing plant, rock, outdoor&#10;&#10;Description automatically generated">
            <a:extLst>
              <a:ext uri="{FF2B5EF4-FFF2-40B4-BE49-F238E27FC236}">
                <a16:creationId xmlns:a16="http://schemas.microsoft.com/office/drawing/2014/main" id="{A4BFA2F8-4145-13BB-E708-AA34B3765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510" y="0"/>
            <a:ext cx="3498980" cy="6858000"/>
          </a:xfrm>
          <a:prstGeom prst="rect">
            <a:avLst/>
          </a:prstGeom>
        </p:spPr>
      </p:pic>
    </p:spTree>
    <p:extLst>
      <p:ext uri="{BB962C8B-B14F-4D97-AF65-F5344CB8AC3E}">
        <p14:creationId xmlns:p14="http://schemas.microsoft.com/office/powerpoint/2010/main" val="181354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A47726-E041-3D1B-D6CF-83E932CAD84D}"/>
              </a:ext>
            </a:extLst>
          </p:cNvPr>
          <p:cNvSpPr txBox="1"/>
          <p:nvPr/>
        </p:nvSpPr>
        <p:spPr>
          <a:xfrm>
            <a:off x="609600" y="4802909"/>
            <a:ext cx="2927927" cy="1384995"/>
          </a:xfrm>
          <a:prstGeom prst="rect">
            <a:avLst/>
          </a:prstGeom>
          <a:noFill/>
        </p:spPr>
        <p:txBody>
          <a:bodyPr wrap="square" rtlCol="0">
            <a:spAutoFit/>
          </a:bodyPr>
          <a:lstStyle/>
          <a:p>
            <a:r>
              <a:rPr lang="en-US" sz="1400" dirty="0"/>
              <a:t>Diagram of distributed power generation. Image created by Ingrid Zabel for PRI's </a:t>
            </a:r>
            <a:r>
              <a:rPr lang="en-US" sz="1400" dirty="0" err="1"/>
              <a:t>Earth@Home</a:t>
            </a:r>
            <a:r>
              <a:rPr lang="en-US" sz="1400" dirty="0"/>
              <a:t> project (</a:t>
            </a:r>
            <a:r>
              <a:rPr lang="en-US" sz="1400" b="1" dirty="0">
                <a:hlinkClick r:id="rId2"/>
              </a:rPr>
              <a:t>CC BY-NC-SA 4.0</a:t>
            </a:r>
            <a:r>
              <a:rPr lang="en-US" sz="1400" dirty="0">
                <a:hlinkClick r:id="rId2"/>
              </a:rPr>
              <a:t> license)</a:t>
            </a:r>
            <a:r>
              <a:rPr lang="en-US" sz="1400" dirty="0"/>
              <a:t> with images from Canva</a:t>
            </a:r>
          </a:p>
          <a:p>
            <a:endParaRPr lang="en-US" sz="1400" dirty="0"/>
          </a:p>
        </p:txBody>
      </p:sp>
      <p:pic>
        <p:nvPicPr>
          <p:cNvPr id="4" name="Picture 3" descr="Diagram&#10;&#10;Description automatically generated">
            <a:extLst>
              <a:ext uri="{FF2B5EF4-FFF2-40B4-BE49-F238E27FC236}">
                <a16:creationId xmlns:a16="http://schemas.microsoft.com/office/drawing/2014/main" id="{AD60D92E-B687-0C4E-E051-AFA0D60B2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51" y="0"/>
            <a:ext cx="3687097" cy="6858000"/>
          </a:xfrm>
          <a:prstGeom prst="rect">
            <a:avLst/>
          </a:prstGeom>
        </p:spPr>
      </p:pic>
    </p:spTree>
    <p:extLst>
      <p:ext uri="{BB962C8B-B14F-4D97-AF65-F5344CB8AC3E}">
        <p14:creationId xmlns:p14="http://schemas.microsoft.com/office/powerpoint/2010/main" val="270510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8AFA23-382F-63BD-BBC0-ACD088318EFF}"/>
              </a:ext>
            </a:extLst>
          </p:cNvPr>
          <p:cNvSpPr txBox="1"/>
          <p:nvPr/>
        </p:nvSpPr>
        <p:spPr>
          <a:xfrm>
            <a:off x="526473" y="4221018"/>
            <a:ext cx="3195782" cy="954107"/>
          </a:xfrm>
          <a:prstGeom prst="rect">
            <a:avLst/>
          </a:prstGeom>
          <a:noFill/>
        </p:spPr>
        <p:txBody>
          <a:bodyPr wrap="square" rtlCol="0">
            <a:spAutoFit/>
          </a:bodyPr>
          <a:lstStyle/>
          <a:p>
            <a:r>
              <a:rPr lang="en-US" sz="1400" dirty="0"/>
              <a:t>Image created by Ingrid Zabel for PRI's </a:t>
            </a:r>
            <a:r>
              <a:rPr lang="en-US" sz="1400" dirty="0" err="1"/>
              <a:t>Earth@Home</a:t>
            </a:r>
            <a:r>
              <a:rPr lang="en-US" sz="1400" dirty="0"/>
              <a:t> project (</a:t>
            </a:r>
            <a:r>
              <a:rPr lang="en-US" sz="1400" b="1" dirty="0">
                <a:hlinkClick r:id="rId2"/>
              </a:rPr>
              <a:t>CC BY-NC-SA 4.0</a:t>
            </a:r>
            <a:r>
              <a:rPr lang="en-US" sz="1400" dirty="0">
                <a:hlinkClick r:id="rId2"/>
              </a:rPr>
              <a:t> license)</a:t>
            </a:r>
            <a:r>
              <a:rPr lang="en-US" sz="1400" dirty="0"/>
              <a:t> with images from Canva</a:t>
            </a:r>
          </a:p>
          <a:p>
            <a:endParaRPr lang="en-US" sz="1400" dirty="0"/>
          </a:p>
        </p:txBody>
      </p:sp>
      <p:pic>
        <p:nvPicPr>
          <p:cNvPr id="4" name="Picture 3" descr="A picture containing diagram&#10;&#10;Description automatically generated">
            <a:extLst>
              <a:ext uri="{FF2B5EF4-FFF2-40B4-BE49-F238E27FC236}">
                <a16:creationId xmlns:a16="http://schemas.microsoft.com/office/drawing/2014/main" id="{2E348EE3-C9AA-A2D4-E09F-F84FA3223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510" y="0"/>
            <a:ext cx="3498980" cy="6858000"/>
          </a:xfrm>
          <a:prstGeom prst="rect">
            <a:avLst/>
          </a:prstGeom>
        </p:spPr>
      </p:pic>
    </p:spTree>
    <p:extLst>
      <p:ext uri="{BB962C8B-B14F-4D97-AF65-F5344CB8AC3E}">
        <p14:creationId xmlns:p14="http://schemas.microsoft.com/office/powerpoint/2010/main" val="53986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559A4B-11B2-B110-3429-16DCF3FD4349}"/>
              </a:ext>
            </a:extLst>
          </p:cNvPr>
          <p:cNvSpPr txBox="1"/>
          <p:nvPr/>
        </p:nvSpPr>
        <p:spPr>
          <a:xfrm>
            <a:off x="480291" y="6086764"/>
            <a:ext cx="11085826" cy="523220"/>
          </a:xfrm>
          <a:prstGeom prst="rect">
            <a:avLst/>
          </a:prstGeom>
          <a:noFill/>
        </p:spPr>
        <p:txBody>
          <a:bodyPr wrap="square" rtlCol="0">
            <a:spAutoFit/>
          </a:bodyPr>
          <a:lstStyle/>
          <a:p>
            <a:r>
              <a:rPr lang="en-US" sz="1400" dirty="0"/>
              <a:t>Community oyster reef installation in Coney Island Creek, Brooklyn, NY. Oyster reefs can help protect coastal communities from damage done by extreme storms. Photograph by </a:t>
            </a:r>
            <a:r>
              <a:rPr lang="en-US" sz="1400" dirty="0" err="1"/>
              <a:t>Hhetrick</a:t>
            </a:r>
            <a:r>
              <a:rPr lang="en-US" sz="1400" dirty="0"/>
              <a:t> via </a:t>
            </a:r>
            <a:r>
              <a:rPr lang="en-US" sz="1400" b="1" dirty="0">
                <a:hlinkClick r:id="rId2"/>
              </a:rPr>
              <a:t>Wikimedia Commons</a:t>
            </a:r>
            <a:r>
              <a:rPr lang="en-US" sz="1400" dirty="0"/>
              <a:t> (</a:t>
            </a:r>
            <a:r>
              <a:rPr lang="en-US" sz="1400" b="1" dirty="0">
                <a:hlinkClick r:id="rId3"/>
              </a:rPr>
              <a:t>CC BY-SA 4.0 license</a:t>
            </a:r>
            <a:r>
              <a:rPr lang="en-US" sz="1400" dirty="0">
                <a:hlinkClick r:id="rId3"/>
              </a:rPr>
              <a:t>)</a:t>
            </a:r>
            <a:endParaRPr lang="en-US" sz="1400" dirty="0"/>
          </a:p>
        </p:txBody>
      </p:sp>
      <p:pic>
        <p:nvPicPr>
          <p:cNvPr id="4" name="Picture 3" descr="A red car parked in front of a row of houses&#10;&#10;Description automatically generated with medium confidence">
            <a:extLst>
              <a:ext uri="{FF2B5EF4-FFF2-40B4-BE49-F238E27FC236}">
                <a16:creationId xmlns:a16="http://schemas.microsoft.com/office/drawing/2014/main" id="{84B433D2-E04B-19B1-8910-6D21B6176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048" y="0"/>
            <a:ext cx="8973903" cy="5966691"/>
          </a:xfrm>
          <a:prstGeom prst="rect">
            <a:avLst/>
          </a:prstGeom>
        </p:spPr>
      </p:pic>
    </p:spTree>
    <p:extLst>
      <p:ext uri="{BB962C8B-B14F-4D97-AF65-F5344CB8AC3E}">
        <p14:creationId xmlns:p14="http://schemas.microsoft.com/office/powerpoint/2010/main" val="3566168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895DC-6A8C-6E39-C6DF-553204AD6EEA}"/>
              </a:ext>
            </a:extLst>
          </p:cNvPr>
          <p:cNvSpPr txBox="1"/>
          <p:nvPr/>
        </p:nvSpPr>
        <p:spPr>
          <a:xfrm>
            <a:off x="480291" y="6086764"/>
            <a:ext cx="11085826" cy="523220"/>
          </a:xfrm>
          <a:prstGeom prst="rect">
            <a:avLst/>
          </a:prstGeom>
          <a:noFill/>
        </p:spPr>
        <p:txBody>
          <a:bodyPr wrap="square" rtlCol="0">
            <a:spAutoFit/>
          </a:bodyPr>
          <a:lstStyle/>
          <a:p>
            <a:r>
              <a:rPr lang="en-US" sz="1400" dirty="0"/>
              <a:t>Beach house at Misquamicut Beach, RI. Photo by </a:t>
            </a:r>
            <a:r>
              <a:rPr lang="en-US" sz="1400" dirty="0" err="1"/>
              <a:t>Juliancolton</a:t>
            </a:r>
            <a:r>
              <a:rPr lang="en-US" sz="1400" dirty="0"/>
              <a:t> via </a:t>
            </a:r>
            <a:r>
              <a:rPr lang="en-US" sz="1400" b="1" dirty="0">
                <a:hlinkClick r:id="rId2"/>
              </a:rPr>
              <a:t>Wikimedia Commons</a:t>
            </a:r>
            <a:r>
              <a:rPr lang="en-US" sz="1400" dirty="0"/>
              <a:t> (public domain)</a:t>
            </a:r>
          </a:p>
          <a:p>
            <a:endParaRPr lang="en-US" sz="1400" dirty="0"/>
          </a:p>
        </p:txBody>
      </p:sp>
      <p:pic>
        <p:nvPicPr>
          <p:cNvPr id="4" name="Picture 3" descr="A house on a beach&#10;&#10;Description automatically generated with medium confidence">
            <a:extLst>
              <a:ext uri="{FF2B5EF4-FFF2-40B4-BE49-F238E27FC236}">
                <a16:creationId xmlns:a16="http://schemas.microsoft.com/office/drawing/2014/main" id="{4CC74D70-CE2F-23AA-236D-5EFF7F917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076" y="0"/>
            <a:ext cx="9033848" cy="6009626"/>
          </a:xfrm>
          <a:prstGeom prst="rect">
            <a:avLst/>
          </a:prstGeom>
        </p:spPr>
      </p:pic>
    </p:spTree>
    <p:extLst>
      <p:ext uri="{BB962C8B-B14F-4D97-AF65-F5344CB8AC3E}">
        <p14:creationId xmlns:p14="http://schemas.microsoft.com/office/powerpoint/2010/main" val="29965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92E084-3C41-C54A-EA97-7AF5FE5D9C29}"/>
              </a:ext>
            </a:extLst>
          </p:cNvPr>
          <p:cNvSpPr txBox="1"/>
          <p:nvPr/>
        </p:nvSpPr>
        <p:spPr>
          <a:xfrm>
            <a:off x="480291" y="6086764"/>
            <a:ext cx="11085826" cy="307777"/>
          </a:xfrm>
          <a:prstGeom prst="rect">
            <a:avLst/>
          </a:prstGeom>
          <a:noFill/>
        </p:spPr>
        <p:txBody>
          <a:bodyPr wrap="square" rtlCol="0">
            <a:spAutoFit/>
          </a:bodyPr>
          <a:lstStyle/>
          <a:p>
            <a:r>
              <a:rPr lang="en-US" sz="1400" dirty="0"/>
              <a:t>Village of </a:t>
            </a:r>
            <a:r>
              <a:rPr lang="en-US" sz="1400" dirty="0" err="1"/>
              <a:t>Shishmaref</a:t>
            </a:r>
            <a:r>
              <a:rPr lang="en-US" sz="1400" dirty="0"/>
              <a:t>, AK, which voted in 2016 to move inland. Photo: Bering Land Bridge National Preserve via </a:t>
            </a:r>
            <a:r>
              <a:rPr lang="en-US" sz="1400" dirty="0">
                <a:hlinkClick r:id="rId2"/>
              </a:rPr>
              <a:t>Wikimedia Commons</a:t>
            </a:r>
            <a:r>
              <a:rPr lang="en-US" sz="1400" dirty="0"/>
              <a:t> (</a:t>
            </a:r>
            <a:r>
              <a:rPr lang="en-US" sz="1400" dirty="0">
                <a:hlinkClick r:id="rId3"/>
              </a:rPr>
              <a:t>CC BY 2.0</a:t>
            </a:r>
            <a:r>
              <a:rPr lang="en-US" sz="1400" dirty="0"/>
              <a:t>)</a:t>
            </a:r>
          </a:p>
        </p:txBody>
      </p:sp>
      <p:pic>
        <p:nvPicPr>
          <p:cNvPr id="4" name="Picture 3" descr="A group of houses next to a body of water&#10;&#10;Description automatically generated with low confidence">
            <a:extLst>
              <a:ext uri="{FF2B5EF4-FFF2-40B4-BE49-F238E27FC236}">
                <a16:creationId xmlns:a16="http://schemas.microsoft.com/office/drawing/2014/main" id="{EE8D4712-B238-D682-5D97-BCE37ECBB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525" y="0"/>
            <a:ext cx="8178950" cy="6127823"/>
          </a:xfrm>
          <a:prstGeom prst="rect">
            <a:avLst/>
          </a:prstGeom>
        </p:spPr>
      </p:pic>
    </p:spTree>
    <p:extLst>
      <p:ext uri="{BB962C8B-B14F-4D97-AF65-F5344CB8AC3E}">
        <p14:creationId xmlns:p14="http://schemas.microsoft.com/office/powerpoint/2010/main" val="4080650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BC690-5AC4-2151-0BB2-EC7CE264AC5E}"/>
              </a:ext>
            </a:extLst>
          </p:cNvPr>
          <p:cNvSpPr txBox="1"/>
          <p:nvPr/>
        </p:nvSpPr>
        <p:spPr>
          <a:xfrm>
            <a:off x="480291" y="6280727"/>
            <a:ext cx="11085826" cy="307777"/>
          </a:xfrm>
          <a:prstGeom prst="rect">
            <a:avLst/>
          </a:prstGeom>
          <a:noFill/>
        </p:spPr>
        <p:txBody>
          <a:bodyPr wrap="square" rtlCol="0">
            <a:spAutoFit/>
          </a:bodyPr>
          <a:lstStyle/>
          <a:p>
            <a:r>
              <a:rPr lang="en-US" sz="1400" dirty="0"/>
              <a:t>Shaded playground in Stead Park, Washington, DC by </a:t>
            </a:r>
            <a:r>
              <a:rPr lang="en-US" sz="1400" dirty="0" err="1"/>
              <a:t>BeyondDC</a:t>
            </a:r>
            <a:r>
              <a:rPr lang="en-US" sz="1400" dirty="0"/>
              <a:t> via </a:t>
            </a:r>
            <a:r>
              <a:rPr lang="en-US" sz="1400" b="1" dirty="0">
                <a:hlinkClick r:id="rId2"/>
              </a:rPr>
              <a:t>Flickr</a:t>
            </a:r>
            <a:r>
              <a:rPr lang="en-US" sz="1400" dirty="0"/>
              <a:t> (</a:t>
            </a:r>
            <a:r>
              <a:rPr lang="en-US" sz="1400" b="1" dirty="0">
                <a:hlinkClick r:id="rId3"/>
              </a:rPr>
              <a:t>CC BY-NC 2.0</a:t>
            </a:r>
            <a:r>
              <a:rPr lang="en-US" sz="1400" dirty="0"/>
              <a:t>)</a:t>
            </a:r>
          </a:p>
        </p:txBody>
      </p:sp>
      <p:pic>
        <p:nvPicPr>
          <p:cNvPr id="4" name="Picture 3" descr="A picture containing outdoor&#10;&#10;Description automatically generated">
            <a:extLst>
              <a:ext uri="{FF2B5EF4-FFF2-40B4-BE49-F238E27FC236}">
                <a16:creationId xmlns:a16="http://schemas.microsoft.com/office/drawing/2014/main" id="{8AB4567D-61ED-8A5F-F1AC-CD8FDE857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39" y="0"/>
            <a:ext cx="8226521" cy="6169891"/>
          </a:xfrm>
          <a:prstGeom prst="rect">
            <a:avLst/>
          </a:prstGeom>
        </p:spPr>
      </p:pic>
    </p:spTree>
    <p:extLst>
      <p:ext uri="{BB962C8B-B14F-4D97-AF65-F5344CB8AC3E}">
        <p14:creationId xmlns:p14="http://schemas.microsoft.com/office/powerpoint/2010/main" val="33374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10EC7-0D19-E68D-091C-4F2410EA060F}"/>
              </a:ext>
            </a:extLst>
          </p:cNvPr>
          <p:cNvSpPr txBox="1"/>
          <p:nvPr/>
        </p:nvSpPr>
        <p:spPr>
          <a:xfrm>
            <a:off x="480291" y="6086764"/>
            <a:ext cx="11085826" cy="523220"/>
          </a:xfrm>
          <a:prstGeom prst="rect">
            <a:avLst/>
          </a:prstGeom>
          <a:noFill/>
        </p:spPr>
        <p:txBody>
          <a:bodyPr wrap="square" rtlCol="0">
            <a:spAutoFit/>
          </a:bodyPr>
          <a:lstStyle/>
          <a:p>
            <a:r>
              <a:rPr lang="en-US" sz="1400" dirty="0"/>
              <a:t>Data showing how heat waves in the U.S. have become more frequent, longer in duration, and intense since the 1960s, and how the heat wave season has expanded during this time period. Image from U.S. EPA </a:t>
            </a:r>
            <a:r>
              <a:rPr lang="en-US" sz="1400" b="1" dirty="0">
                <a:hlinkClick r:id="rId2"/>
              </a:rPr>
              <a:t>Climate Change Indicators website.</a:t>
            </a:r>
            <a:endParaRPr lang="en-US" sz="1400" dirty="0"/>
          </a:p>
        </p:txBody>
      </p:sp>
      <p:pic>
        <p:nvPicPr>
          <p:cNvPr id="4" name="Picture 3" descr="Chart, bar chart&#10;&#10;Description automatically generated">
            <a:extLst>
              <a:ext uri="{FF2B5EF4-FFF2-40B4-BE49-F238E27FC236}">
                <a16:creationId xmlns:a16="http://schemas.microsoft.com/office/drawing/2014/main" id="{C9159A70-8A9F-61D0-046C-B80A2FF68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73" y="0"/>
            <a:ext cx="6804054" cy="6004871"/>
          </a:xfrm>
          <a:prstGeom prst="rect">
            <a:avLst/>
          </a:prstGeom>
        </p:spPr>
      </p:pic>
    </p:spTree>
    <p:extLst>
      <p:ext uri="{BB962C8B-B14F-4D97-AF65-F5344CB8AC3E}">
        <p14:creationId xmlns:p14="http://schemas.microsoft.com/office/powerpoint/2010/main" val="92676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C0E24-9936-8631-614D-71B03119A23E}"/>
              </a:ext>
            </a:extLst>
          </p:cNvPr>
          <p:cNvSpPr txBox="1"/>
          <p:nvPr/>
        </p:nvSpPr>
        <p:spPr>
          <a:xfrm>
            <a:off x="480291" y="6086764"/>
            <a:ext cx="11085826" cy="307777"/>
          </a:xfrm>
          <a:prstGeom prst="rect">
            <a:avLst/>
          </a:prstGeom>
          <a:noFill/>
        </p:spPr>
        <p:txBody>
          <a:bodyPr wrap="square" rtlCol="0">
            <a:spAutoFit/>
          </a:bodyPr>
          <a:lstStyle/>
          <a:p>
            <a:r>
              <a:rPr lang="en-US" sz="1400" dirty="0"/>
              <a:t>Green roof on a building in Chicago. Photo by Andrew via </a:t>
            </a:r>
            <a:r>
              <a:rPr lang="en-US" sz="1400" b="1" dirty="0">
                <a:hlinkClick r:id="rId2"/>
              </a:rPr>
              <a:t>Flickr</a:t>
            </a:r>
            <a:r>
              <a:rPr lang="en-US" sz="1400" dirty="0"/>
              <a:t> (</a:t>
            </a:r>
            <a:r>
              <a:rPr lang="en-US" sz="1400" b="1" dirty="0">
                <a:hlinkClick r:id="rId3"/>
              </a:rPr>
              <a:t>CC BY 2.0</a:t>
            </a:r>
            <a:r>
              <a:rPr lang="en-US" sz="1400" dirty="0"/>
              <a:t>)</a:t>
            </a:r>
          </a:p>
        </p:txBody>
      </p:sp>
      <p:pic>
        <p:nvPicPr>
          <p:cNvPr id="4" name="Picture 3" descr="A picture containing building&#10;&#10;Description automatically generated">
            <a:extLst>
              <a:ext uri="{FF2B5EF4-FFF2-40B4-BE49-F238E27FC236}">
                <a16:creationId xmlns:a16="http://schemas.microsoft.com/office/drawing/2014/main" id="{E558AC3E-2787-80BF-97CA-4C906ABF2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400" y="0"/>
            <a:ext cx="8174182" cy="6130637"/>
          </a:xfrm>
          <a:prstGeom prst="rect">
            <a:avLst/>
          </a:prstGeom>
        </p:spPr>
      </p:pic>
    </p:spTree>
    <p:extLst>
      <p:ext uri="{BB962C8B-B14F-4D97-AF65-F5344CB8AC3E}">
        <p14:creationId xmlns:p14="http://schemas.microsoft.com/office/powerpoint/2010/main" val="398749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C5510-39C7-F72D-1BEA-7C453366967D}"/>
              </a:ext>
            </a:extLst>
          </p:cNvPr>
          <p:cNvSpPr txBox="1"/>
          <p:nvPr/>
        </p:nvSpPr>
        <p:spPr>
          <a:xfrm>
            <a:off x="471055" y="5473005"/>
            <a:ext cx="11085826" cy="1384995"/>
          </a:xfrm>
          <a:prstGeom prst="rect">
            <a:avLst/>
          </a:prstGeom>
          <a:noFill/>
        </p:spPr>
        <p:txBody>
          <a:bodyPr wrap="square" rtlCol="0">
            <a:spAutoFit/>
          </a:bodyPr>
          <a:lstStyle/>
          <a:p>
            <a:r>
              <a:rPr lang="en-US" sz="1400" dirty="0"/>
              <a:t>The map shows percent increases in the amount of precipitation falling in very heavy events (defined as the heaviest 1% of all daily events) from 1958 to 2012 for each region of the continental United States. These trends are larger than natural variations for the Northeast, Midwest, Puerto Rico, Southeast, Great Plains, and Alaska. The trends are not larger than natural variations for the Southwest, Hawai‘i, and the Northwest. The changes shown in this figure are calculated from the beginning and end points of the trends for 1958 to 2012.Map: </a:t>
            </a:r>
            <a:r>
              <a:rPr lang="en-US" sz="1400" b="1" dirty="0">
                <a:hlinkClick r:id="rId2"/>
              </a:rPr>
              <a:t>US Third National Climate Assessment</a:t>
            </a:r>
            <a:r>
              <a:rPr lang="en-US" sz="1400" dirty="0"/>
              <a:t> (2014). Original source: updated from Global Climate Change Impacts in the United States (2009); Thomas R. Karl, Jerry Melillo, and Thomas C. Peterson, eds., US Global Change Research Program.</a:t>
            </a:r>
          </a:p>
        </p:txBody>
      </p:sp>
      <p:pic>
        <p:nvPicPr>
          <p:cNvPr id="4" name="Picture 3" descr="Map&#10;&#10;Description automatically generated">
            <a:extLst>
              <a:ext uri="{FF2B5EF4-FFF2-40B4-BE49-F238E27FC236}">
                <a16:creationId xmlns:a16="http://schemas.microsoft.com/office/drawing/2014/main" id="{E9C11A3D-B701-D894-AAEF-A5A062A7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430" y="120072"/>
            <a:ext cx="5942140" cy="5352933"/>
          </a:xfrm>
          <a:prstGeom prst="rect">
            <a:avLst/>
          </a:prstGeom>
        </p:spPr>
      </p:pic>
    </p:spTree>
    <p:extLst>
      <p:ext uri="{BB962C8B-B14F-4D97-AF65-F5344CB8AC3E}">
        <p14:creationId xmlns:p14="http://schemas.microsoft.com/office/powerpoint/2010/main" val="4247465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E1ADA-6C04-F742-5771-ACADB6D1CBB0}"/>
              </a:ext>
            </a:extLst>
          </p:cNvPr>
          <p:cNvSpPr txBox="1"/>
          <p:nvPr/>
        </p:nvSpPr>
        <p:spPr>
          <a:xfrm>
            <a:off x="480291" y="6086764"/>
            <a:ext cx="11085826" cy="523220"/>
          </a:xfrm>
          <a:prstGeom prst="rect">
            <a:avLst/>
          </a:prstGeom>
          <a:noFill/>
        </p:spPr>
        <p:txBody>
          <a:bodyPr wrap="square" rtlCol="0">
            <a:spAutoFit/>
          </a:bodyPr>
          <a:lstStyle/>
          <a:p>
            <a:r>
              <a:rPr lang="en-US" sz="1400" dirty="0"/>
              <a:t>Rain garden near a public playground in Kew Gardens Hills, Queens, NY. Photo: Tdorante10 (</a:t>
            </a:r>
            <a:r>
              <a:rPr lang="en-US" sz="1400" b="1" dirty="0">
                <a:hlinkClick r:id="rId2"/>
              </a:rPr>
              <a:t>CC BY-SA 4.0</a:t>
            </a:r>
            <a:r>
              <a:rPr lang="en-US" sz="1400" dirty="0"/>
              <a:t>) via </a:t>
            </a:r>
            <a:r>
              <a:rPr lang="en-US" sz="1400" b="1" dirty="0">
                <a:hlinkClick r:id="rId3"/>
              </a:rPr>
              <a:t>Wikimedia Commons</a:t>
            </a:r>
            <a:endParaRPr lang="en-US" sz="1400" dirty="0"/>
          </a:p>
          <a:p>
            <a:endParaRPr lang="en-US" sz="1400" dirty="0"/>
          </a:p>
        </p:txBody>
      </p:sp>
      <p:pic>
        <p:nvPicPr>
          <p:cNvPr id="4" name="Picture 3" descr="A picture containing tree, outdoor, outdoor object, day&#10;&#10;Description automatically generated">
            <a:extLst>
              <a:ext uri="{FF2B5EF4-FFF2-40B4-BE49-F238E27FC236}">
                <a16:creationId xmlns:a16="http://schemas.microsoft.com/office/drawing/2014/main" id="{CD5FC889-E523-58F0-9CB3-7FF4FD10A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152" y="0"/>
            <a:ext cx="8901696" cy="5935623"/>
          </a:xfrm>
          <a:prstGeom prst="rect">
            <a:avLst/>
          </a:prstGeom>
        </p:spPr>
      </p:pic>
    </p:spTree>
    <p:extLst>
      <p:ext uri="{BB962C8B-B14F-4D97-AF65-F5344CB8AC3E}">
        <p14:creationId xmlns:p14="http://schemas.microsoft.com/office/powerpoint/2010/main" val="259408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F4F9E-7127-F431-F96D-B9B05853CFCC}"/>
              </a:ext>
            </a:extLst>
          </p:cNvPr>
          <p:cNvSpPr txBox="1"/>
          <p:nvPr/>
        </p:nvSpPr>
        <p:spPr>
          <a:xfrm>
            <a:off x="480291" y="6086764"/>
            <a:ext cx="11085826" cy="307777"/>
          </a:xfrm>
          <a:prstGeom prst="rect">
            <a:avLst/>
          </a:prstGeom>
          <a:noFill/>
        </p:spPr>
        <p:txBody>
          <a:bodyPr wrap="square" rtlCol="0">
            <a:spAutoFit/>
          </a:bodyPr>
          <a:lstStyle/>
          <a:p>
            <a:r>
              <a:rPr lang="en-US" sz="1400" dirty="0"/>
              <a:t>Permeable pavement in an alley in Chicago, IL. Photo: US EPA, public domain via </a:t>
            </a:r>
            <a:r>
              <a:rPr lang="en-US" sz="1400" b="1" dirty="0">
                <a:hlinkClick r:id="rId2"/>
              </a:rPr>
              <a:t>Wikimedia Commons</a:t>
            </a:r>
            <a:r>
              <a:rPr lang="en-US" sz="1400" dirty="0"/>
              <a:t>.</a:t>
            </a:r>
          </a:p>
        </p:txBody>
      </p:sp>
      <p:pic>
        <p:nvPicPr>
          <p:cNvPr id="4" name="Picture 3" descr="A picture containing building, outdoor, ground, way&#10;&#10;Description automatically generated">
            <a:extLst>
              <a:ext uri="{FF2B5EF4-FFF2-40B4-BE49-F238E27FC236}">
                <a16:creationId xmlns:a16="http://schemas.microsoft.com/office/drawing/2014/main" id="{3603FEB7-EEFF-F644-832F-878CBE8E3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34" y="0"/>
            <a:ext cx="7783332" cy="5853066"/>
          </a:xfrm>
          <a:prstGeom prst="rect">
            <a:avLst/>
          </a:prstGeom>
        </p:spPr>
      </p:pic>
    </p:spTree>
    <p:extLst>
      <p:ext uri="{BB962C8B-B14F-4D97-AF65-F5344CB8AC3E}">
        <p14:creationId xmlns:p14="http://schemas.microsoft.com/office/powerpoint/2010/main" val="648311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3E7EB-7594-63DB-F7FD-A4425E51D02E}"/>
              </a:ext>
            </a:extLst>
          </p:cNvPr>
          <p:cNvSpPr txBox="1"/>
          <p:nvPr/>
        </p:nvSpPr>
        <p:spPr>
          <a:xfrm>
            <a:off x="849746" y="3971636"/>
            <a:ext cx="3398982" cy="954107"/>
          </a:xfrm>
          <a:prstGeom prst="rect">
            <a:avLst/>
          </a:prstGeom>
          <a:noFill/>
        </p:spPr>
        <p:txBody>
          <a:bodyPr wrap="square" rtlCol="0">
            <a:spAutoFit/>
          </a:bodyPr>
          <a:lstStyle/>
          <a:p>
            <a:r>
              <a:rPr lang="en-US" sz="1400" dirty="0"/>
              <a:t>Riparian buffer on Bear Creek in Story County, Iowa, with farm fields on either side. Photo: USDA, public domain via </a:t>
            </a:r>
            <a:r>
              <a:rPr lang="en-US" sz="1400" b="1" dirty="0">
                <a:hlinkClick r:id="rId2"/>
              </a:rPr>
              <a:t>Wikimedia Commons</a:t>
            </a:r>
            <a:endParaRPr lang="en-US" sz="1400" dirty="0"/>
          </a:p>
        </p:txBody>
      </p:sp>
      <p:pic>
        <p:nvPicPr>
          <p:cNvPr id="4" name="Picture 3" descr="A picture containing nature, highland&#10;&#10;Description automatically generated">
            <a:extLst>
              <a:ext uri="{FF2B5EF4-FFF2-40B4-BE49-F238E27FC236}">
                <a16:creationId xmlns:a16="http://schemas.microsoft.com/office/drawing/2014/main" id="{3F730145-254D-55A0-9C5D-C4F70915D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678" y="0"/>
            <a:ext cx="4898571" cy="6858000"/>
          </a:xfrm>
          <a:prstGeom prst="rect">
            <a:avLst/>
          </a:prstGeom>
        </p:spPr>
      </p:pic>
    </p:spTree>
    <p:extLst>
      <p:ext uri="{BB962C8B-B14F-4D97-AF65-F5344CB8AC3E}">
        <p14:creationId xmlns:p14="http://schemas.microsoft.com/office/powerpoint/2010/main" val="2122445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CD821-CB8D-268F-BA59-44B05CF953EB}"/>
              </a:ext>
            </a:extLst>
          </p:cNvPr>
          <p:cNvSpPr txBox="1"/>
          <p:nvPr/>
        </p:nvSpPr>
        <p:spPr>
          <a:xfrm>
            <a:off x="480291" y="6086764"/>
            <a:ext cx="11085826" cy="738664"/>
          </a:xfrm>
          <a:prstGeom prst="rect">
            <a:avLst/>
          </a:prstGeom>
          <a:noFill/>
        </p:spPr>
        <p:txBody>
          <a:bodyPr wrap="square" rtlCol="0">
            <a:spAutoFit/>
          </a:bodyPr>
          <a:lstStyle/>
          <a:p>
            <a:r>
              <a:rPr lang="en-US" sz="1400" dirty="0"/>
              <a:t>Diagram summarizing several different ways that increasing seasonal temperatures and changing precipitation patterns can increase the risk of drought. Figure by Ingrid Zabel for PRI's </a:t>
            </a:r>
            <a:r>
              <a:rPr lang="en-US" sz="1400" dirty="0" err="1"/>
              <a:t>Earth@Home</a:t>
            </a:r>
            <a:r>
              <a:rPr lang="en-US" sz="1400" dirty="0"/>
              <a:t> project (</a:t>
            </a:r>
            <a:r>
              <a:rPr lang="en-US" sz="1400" b="1" dirty="0">
                <a:hlinkClick r:id="rId2"/>
              </a:rPr>
              <a:t>CC BY-NC-SA 4.0</a:t>
            </a:r>
            <a:r>
              <a:rPr lang="en-US" sz="1400" dirty="0"/>
              <a:t> license)</a:t>
            </a:r>
          </a:p>
          <a:p>
            <a:endParaRPr lang="en-US" sz="1400" dirty="0"/>
          </a:p>
        </p:txBody>
      </p:sp>
      <p:pic>
        <p:nvPicPr>
          <p:cNvPr id="4" name="Picture 3" descr="Diagram&#10;&#10;Description automatically generated">
            <a:extLst>
              <a:ext uri="{FF2B5EF4-FFF2-40B4-BE49-F238E27FC236}">
                <a16:creationId xmlns:a16="http://schemas.microsoft.com/office/drawing/2014/main" id="{720C5E9B-5A12-38BE-A528-0BD968B14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266" y="618836"/>
            <a:ext cx="9269467" cy="5172363"/>
          </a:xfrm>
          <a:prstGeom prst="rect">
            <a:avLst/>
          </a:prstGeom>
        </p:spPr>
      </p:pic>
    </p:spTree>
    <p:extLst>
      <p:ext uri="{BB962C8B-B14F-4D97-AF65-F5344CB8AC3E}">
        <p14:creationId xmlns:p14="http://schemas.microsoft.com/office/powerpoint/2010/main" val="174947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CA49A-0932-0CC5-A244-F238F67C05CA}"/>
              </a:ext>
            </a:extLst>
          </p:cNvPr>
          <p:cNvSpPr txBox="1"/>
          <p:nvPr/>
        </p:nvSpPr>
        <p:spPr>
          <a:xfrm>
            <a:off x="480291" y="6086764"/>
            <a:ext cx="11085826" cy="738664"/>
          </a:xfrm>
          <a:prstGeom prst="rect">
            <a:avLst/>
          </a:prstGeom>
          <a:noFill/>
        </p:spPr>
        <p:txBody>
          <a:bodyPr wrap="square" rtlCol="0">
            <a:spAutoFit/>
          </a:bodyPr>
          <a:lstStyle/>
          <a:p>
            <a:r>
              <a:rPr lang="en-US" sz="1400" dirty="0"/>
              <a:t>Screenshot from video </a:t>
            </a:r>
            <a:r>
              <a:rPr lang="en-US" sz="1400" b="1" dirty="0">
                <a:hlinkClick r:id="rId2"/>
              </a:rPr>
              <a:t>"Drought Case Study: Texas"</a:t>
            </a:r>
            <a:r>
              <a:rPr lang="en-US" sz="1400" dirty="0"/>
              <a:t> by PBS </a:t>
            </a:r>
            <a:r>
              <a:rPr lang="en-US" sz="1400" dirty="0" err="1"/>
              <a:t>LearningMedia</a:t>
            </a:r>
            <a:r>
              <a:rPr lang="en-US" sz="1400" dirty="0"/>
              <a:t>. See also two other videos about the impacts of drought by PBS Learning Media:  </a:t>
            </a:r>
            <a:r>
              <a:rPr lang="en-US" sz="1400" b="1" dirty="0">
                <a:hlinkClick r:id="rId3"/>
              </a:rPr>
              <a:t>"Drought Case Study: California"</a:t>
            </a:r>
            <a:r>
              <a:rPr lang="en-US" sz="1400" dirty="0"/>
              <a:t> and </a:t>
            </a:r>
            <a:r>
              <a:rPr lang="en-US" sz="1400" b="1" dirty="0">
                <a:hlinkClick r:id="rId4"/>
              </a:rPr>
              <a:t>"Drought Case Study: Cape Town."</a:t>
            </a:r>
            <a:endParaRPr lang="en-US" sz="1400" dirty="0"/>
          </a:p>
          <a:p>
            <a:endParaRPr lang="en-US" sz="1400" dirty="0"/>
          </a:p>
        </p:txBody>
      </p:sp>
      <p:pic>
        <p:nvPicPr>
          <p:cNvPr id="4" name="Picture 3" descr="Two men walking on a dirt road&#10;&#10;Description automatically generated with low confidence">
            <a:extLst>
              <a:ext uri="{FF2B5EF4-FFF2-40B4-BE49-F238E27FC236}">
                <a16:creationId xmlns:a16="http://schemas.microsoft.com/office/drawing/2014/main" id="{548D2C7F-AD85-975F-7322-3093EAA06A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527" y="67425"/>
            <a:ext cx="9688945" cy="5401587"/>
          </a:xfrm>
          <a:prstGeom prst="rect">
            <a:avLst/>
          </a:prstGeom>
        </p:spPr>
      </p:pic>
    </p:spTree>
    <p:extLst>
      <p:ext uri="{BB962C8B-B14F-4D97-AF65-F5344CB8AC3E}">
        <p14:creationId xmlns:p14="http://schemas.microsoft.com/office/powerpoint/2010/main" val="129033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0D94FB-C409-09BA-C09E-F47FC4EE18CA}"/>
              </a:ext>
            </a:extLst>
          </p:cNvPr>
          <p:cNvSpPr txBox="1"/>
          <p:nvPr/>
        </p:nvSpPr>
        <p:spPr>
          <a:xfrm>
            <a:off x="480291" y="6086764"/>
            <a:ext cx="11085826" cy="738664"/>
          </a:xfrm>
          <a:prstGeom prst="rect">
            <a:avLst/>
          </a:prstGeom>
          <a:noFill/>
        </p:spPr>
        <p:txBody>
          <a:bodyPr wrap="square" rtlCol="0">
            <a:spAutoFit/>
          </a:bodyPr>
          <a:lstStyle/>
          <a:p>
            <a:r>
              <a:rPr lang="en-US" sz="1400" dirty="0"/>
              <a:t>House in Southern California with xeriscaping, i.e. landscaping using plants that are tolerant of arid conditions. Photo by </a:t>
            </a:r>
            <a:r>
              <a:rPr lang="en-US" sz="1400" dirty="0" err="1"/>
              <a:t>Downtowngal</a:t>
            </a:r>
            <a:r>
              <a:rPr lang="en-US" sz="1400" dirty="0"/>
              <a:t> (</a:t>
            </a:r>
            <a:r>
              <a:rPr lang="en-US" sz="1400" b="1" dirty="0">
                <a:hlinkClick r:id="rId2"/>
              </a:rPr>
              <a:t>CC BY-SA 3.0</a:t>
            </a:r>
            <a:r>
              <a:rPr lang="en-US" sz="1400" dirty="0"/>
              <a:t>) via </a:t>
            </a:r>
            <a:r>
              <a:rPr lang="en-US" sz="1400" b="1" dirty="0">
                <a:hlinkClick r:id="rId3"/>
              </a:rPr>
              <a:t>Wikimedia Commons</a:t>
            </a:r>
            <a:endParaRPr lang="en-US" sz="1400" dirty="0"/>
          </a:p>
          <a:p>
            <a:endParaRPr lang="en-US" sz="1400" dirty="0"/>
          </a:p>
        </p:txBody>
      </p:sp>
      <p:pic>
        <p:nvPicPr>
          <p:cNvPr id="4" name="Picture 3" descr="A picture containing outdoor, tree, sky, ground&#10;&#10;Description automatically generated">
            <a:extLst>
              <a:ext uri="{FF2B5EF4-FFF2-40B4-BE49-F238E27FC236}">
                <a16:creationId xmlns:a16="http://schemas.microsoft.com/office/drawing/2014/main" id="{E9C4E49D-47B7-8A41-97CD-AF34A1D45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003" y="0"/>
            <a:ext cx="8967994" cy="5643531"/>
          </a:xfrm>
          <a:prstGeom prst="rect">
            <a:avLst/>
          </a:prstGeom>
        </p:spPr>
      </p:pic>
    </p:spTree>
    <p:extLst>
      <p:ext uri="{BB962C8B-B14F-4D97-AF65-F5344CB8AC3E}">
        <p14:creationId xmlns:p14="http://schemas.microsoft.com/office/powerpoint/2010/main" val="703443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7F8B9-98E7-F610-02C5-574BEB9858D9}"/>
              </a:ext>
            </a:extLst>
          </p:cNvPr>
          <p:cNvSpPr txBox="1"/>
          <p:nvPr/>
        </p:nvSpPr>
        <p:spPr>
          <a:xfrm>
            <a:off x="553086" y="5938981"/>
            <a:ext cx="11085826" cy="1169551"/>
          </a:xfrm>
          <a:prstGeom prst="rect">
            <a:avLst/>
          </a:prstGeom>
          <a:noFill/>
        </p:spPr>
        <p:txBody>
          <a:bodyPr wrap="square" rtlCol="0">
            <a:spAutoFit/>
          </a:bodyPr>
          <a:lstStyle/>
          <a:p>
            <a:r>
              <a:rPr lang="en-US" sz="1400" dirty="0"/>
              <a:t>Hurricane clips, shown circled above, help anchor roofs to the main structure to prevent detachment due to severe wind. These clips can be found at many hardware stores, and are an inexpensive way to mitigate home damage from hurricanes. The home above kept its lid on during the severe winds brought by Hurricane Katrina, even though construction of the house had not been completed. Photo: Yonah Walter/FEMA (public domain) via </a:t>
            </a:r>
            <a:r>
              <a:rPr lang="en-US" sz="1400" b="1" dirty="0">
                <a:hlinkClick r:id="rId2"/>
              </a:rPr>
              <a:t>Wikimedia Commons.</a:t>
            </a:r>
            <a:endParaRPr lang="en-US" sz="1400" dirty="0"/>
          </a:p>
          <a:p>
            <a:endParaRPr lang="en-US" sz="1400" dirty="0"/>
          </a:p>
        </p:txBody>
      </p:sp>
      <p:pic>
        <p:nvPicPr>
          <p:cNvPr id="4" name="Picture 3" descr="A picture containing indoor, oven, wood&#10;&#10;Description automatically generated">
            <a:extLst>
              <a:ext uri="{FF2B5EF4-FFF2-40B4-BE49-F238E27FC236}">
                <a16:creationId xmlns:a16="http://schemas.microsoft.com/office/drawing/2014/main" id="{7E1846E0-B173-8D03-C3C9-BDE0B1A4E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097" y="83127"/>
            <a:ext cx="7807805" cy="5855854"/>
          </a:xfrm>
          <a:prstGeom prst="rect">
            <a:avLst/>
          </a:prstGeom>
        </p:spPr>
      </p:pic>
    </p:spTree>
    <p:extLst>
      <p:ext uri="{BB962C8B-B14F-4D97-AF65-F5344CB8AC3E}">
        <p14:creationId xmlns:p14="http://schemas.microsoft.com/office/powerpoint/2010/main" val="313866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84A4F1-5B5A-FB75-8E3E-21B6B66AA6EF}"/>
              </a:ext>
            </a:extLst>
          </p:cNvPr>
          <p:cNvSpPr txBox="1"/>
          <p:nvPr/>
        </p:nvSpPr>
        <p:spPr>
          <a:xfrm>
            <a:off x="480291" y="6086764"/>
            <a:ext cx="11085826" cy="523220"/>
          </a:xfrm>
          <a:prstGeom prst="rect">
            <a:avLst/>
          </a:prstGeom>
          <a:noFill/>
        </p:spPr>
        <p:txBody>
          <a:bodyPr wrap="square" rtlCol="0">
            <a:spAutoFit/>
          </a:bodyPr>
          <a:lstStyle/>
          <a:p>
            <a:r>
              <a:rPr lang="en-US" sz="1400" dirty="0"/>
              <a:t>The twenty hottest years on record (global) as of 2021. All the record years but one (1998) are in the 21st century. Figure created by Ingrid Zabel for PRI's </a:t>
            </a:r>
            <a:r>
              <a:rPr lang="en-US" sz="1400" dirty="0" err="1"/>
              <a:t>Earth@Home</a:t>
            </a:r>
            <a:r>
              <a:rPr lang="en-US" sz="1400" dirty="0"/>
              <a:t> project (</a:t>
            </a:r>
            <a:r>
              <a:rPr lang="en-US" sz="1400" b="1" dirty="0">
                <a:hlinkClick r:id="rId2"/>
              </a:rPr>
              <a:t>CC BY-NC-SA 4.0 license)</a:t>
            </a:r>
            <a:r>
              <a:rPr lang="en-US" sz="1400" dirty="0"/>
              <a:t>.</a:t>
            </a:r>
          </a:p>
        </p:txBody>
      </p:sp>
      <p:pic>
        <p:nvPicPr>
          <p:cNvPr id="4" name="Picture 3" descr="Chart, bar chart&#10;&#10;Description automatically generated">
            <a:extLst>
              <a:ext uri="{FF2B5EF4-FFF2-40B4-BE49-F238E27FC236}">
                <a16:creationId xmlns:a16="http://schemas.microsoft.com/office/drawing/2014/main" id="{1AC3A9DE-1ECE-704B-A4BD-6FA5E4BEA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219" y="498765"/>
            <a:ext cx="9665562" cy="5200072"/>
          </a:xfrm>
          <a:prstGeom prst="rect">
            <a:avLst/>
          </a:prstGeom>
        </p:spPr>
      </p:pic>
    </p:spTree>
    <p:extLst>
      <p:ext uri="{BB962C8B-B14F-4D97-AF65-F5344CB8AC3E}">
        <p14:creationId xmlns:p14="http://schemas.microsoft.com/office/powerpoint/2010/main" val="383285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FF7C93-69CE-7BFC-2619-DFD961E7936A}"/>
              </a:ext>
            </a:extLst>
          </p:cNvPr>
          <p:cNvSpPr txBox="1"/>
          <p:nvPr/>
        </p:nvSpPr>
        <p:spPr>
          <a:xfrm>
            <a:off x="553087" y="5837381"/>
            <a:ext cx="11085826" cy="1169551"/>
          </a:xfrm>
          <a:prstGeom prst="rect">
            <a:avLst/>
          </a:prstGeom>
          <a:noFill/>
        </p:spPr>
        <p:txBody>
          <a:bodyPr wrap="square" rtlCol="0">
            <a:spAutoFit/>
          </a:bodyPr>
          <a:lstStyle/>
          <a:p>
            <a:r>
              <a:rPr lang="en-US" sz="1400" dirty="0" err="1"/>
              <a:t>Spc</a:t>
            </a:r>
            <a:r>
              <a:rPr lang="en-US" sz="1400" dirty="0"/>
              <a:t>. Daryl Johnson, a construction equipment operator, 379th Engineer Co. (Horizontal), Massachusetts Army National Guard, cuts a fallen tree with a chainsaw in </a:t>
            </a:r>
            <a:r>
              <a:rPr lang="en-US" sz="1400" dirty="0" err="1"/>
              <a:t>Phillipston</a:t>
            </a:r>
            <a:r>
              <a:rPr lang="en-US" sz="1400" dirty="0"/>
              <a:t>, Mass., Dec. 14, 2008. The town of </a:t>
            </a:r>
            <a:r>
              <a:rPr lang="en-US" sz="1400" dirty="0" err="1"/>
              <a:t>Phillipston</a:t>
            </a:r>
            <a:r>
              <a:rPr lang="en-US" sz="1400" dirty="0"/>
              <a:t> lost power when trees covered with ice began falling onto power lines leaving the towns 900 homes without electricity. The 379th was mobilized to cut down trees and clear roads so civilian utility companies can begin trying to restore power to the town. Photo: Sgt. 1st Class Jon Soucy (public domain) via </a:t>
            </a:r>
            <a:r>
              <a:rPr lang="en-US" sz="1400" b="1" dirty="0">
                <a:hlinkClick r:id="rId2"/>
              </a:rPr>
              <a:t>Wikimedia Commons</a:t>
            </a:r>
            <a:endParaRPr lang="en-US" sz="1400" dirty="0"/>
          </a:p>
          <a:p>
            <a:endParaRPr lang="en-US" sz="1400" dirty="0"/>
          </a:p>
        </p:txBody>
      </p:sp>
      <p:pic>
        <p:nvPicPr>
          <p:cNvPr id="4" name="Picture 3" descr="A picture containing tree, outdoor, snow, bicycle&#10;&#10;Description automatically generated">
            <a:extLst>
              <a:ext uri="{FF2B5EF4-FFF2-40B4-BE49-F238E27FC236}">
                <a16:creationId xmlns:a16="http://schemas.microsoft.com/office/drawing/2014/main" id="{27AC9E7F-E8B5-EC31-5E54-4ECB64758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466" y="81761"/>
            <a:ext cx="8655068" cy="5755620"/>
          </a:xfrm>
          <a:prstGeom prst="rect">
            <a:avLst/>
          </a:prstGeom>
        </p:spPr>
      </p:pic>
    </p:spTree>
    <p:extLst>
      <p:ext uri="{BB962C8B-B14F-4D97-AF65-F5344CB8AC3E}">
        <p14:creationId xmlns:p14="http://schemas.microsoft.com/office/powerpoint/2010/main" val="3164108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45641-B21B-4FAF-29DB-DA4411CEC1AA}"/>
              </a:ext>
            </a:extLst>
          </p:cNvPr>
          <p:cNvSpPr txBox="1"/>
          <p:nvPr/>
        </p:nvSpPr>
        <p:spPr>
          <a:xfrm>
            <a:off x="480291" y="6086764"/>
            <a:ext cx="11085826" cy="738664"/>
          </a:xfrm>
          <a:prstGeom prst="rect">
            <a:avLst/>
          </a:prstGeom>
          <a:noFill/>
        </p:spPr>
        <p:txBody>
          <a:bodyPr wrap="square" rtlCol="0">
            <a:spAutoFit/>
          </a:bodyPr>
          <a:lstStyle/>
          <a:p>
            <a:r>
              <a:rPr lang="en-US" sz="1400" dirty="0"/>
              <a:t>Red Cross warming and charging station at Summit Middle School in Summit, NJ, in the aftermath of Hurricane Sandy. Residents without power could come to the middle school to charge cell phones, have internet access, and keep warm. Image by </a:t>
            </a:r>
            <a:r>
              <a:rPr lang="en-US" sz="1400" dirty="0" err="1"/>
              <a:t>Tomwsulcer</a:t>
            </a:r>
            <a:r>
              <a:rPr lang="en-US" sz="1400" dirty="0"/>
              <a:t> (public domain via </a:t>
            </a:r>
            <a:r>
              <a:rPr lang="en-US" sz="1400" b="1" dirty="0">
                <a:hlinkClick r:id="rId2"/>
              </a:rPr>
              <a:t>Wikimedia Commons</a:t>
            </a:r>
            <a:r>
              <a:rPr lang="en-US" sz="1400" dirty="0"/>
              <a:t>)</a:t>
            </a:r>
          </a:p>
        </p:txBody>
      </p:sp>
      <p:pic>
        <p:nvPicPr>
          <p:cNvPr id="4" name="Picture 3" descr="A group of people sitting at tables&#10;&#10;Description automatically generated with medium confidence">
            <a:extLst>
              <a:ext uri="{FF2B5EF4-FFF2-40B4-BE49-F238E27FC236}">
                <a16:creationId xmlns:a16="http://schemas.microsoft.com/office/drawing/2014/main" id="{AF53CF9E-E736-C21E-720B-E46FC042C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259" y="92364"/>
            <a:ext cx="9533481" cy="5867857"/>
          </a:xfrm>
          <a:prstGeom prst="rect">
            <a:avLst/>
          </a:prstGeom>
        </p:spPr>
      </p:pic>
    </p:spTree>
    <p:extLst>
      <p:ext uri="{BB962C8B-B14F-4D97-AF65-F5344CB8AC3E}">
        <p14:creationId xmlns:p14="http://schemas.microsoft.com/office/powerpoint/2010/main" val="2731337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2800C8-38A3-4B92-4E58-5D7559164476}"/>
              </a:ext>
            </a:extLst>
          </p:cNvPr>
          <p:cNvSpPr txBox="1"/>
          <p:nvPr/>
        </p:nvSpPr>
        <p:spPr>
          <a:xfrm>
            <a:off x="480291" y="6086764"/>
            <a:ext cx="11085826" cy="738664"/>
          </a:xfrm>
          <a:prstGeom prst="rect">
            <a:avLst/>
          </a:prstGeom>
          <a:noFill/>
        </p:spPr>
        <p:txBody>
          <a:bodyPr wrap="square" rtlCol="0">
            <a:spAutoFit/>
          </a:bodyPr>
          <a:lstStyle/>
          <a:p>
            <a:r>
              <a:rPr lang="en-US" sz="1400" dirty="0"/>
              <a:t>Illustration: A collaboration between </a:t>
            </a:r>
            <a:r>
              <a:rPr lang="en-US" sz="1400" b="1" dirty="0">
                <a:hlinkClick r:id="rId2"/>
              </a:rPr>
              <a:t>Center for Story-based Strategy</a:t>
            </a:r>
            <a:r>
              <a:rPr lang="en-US" sz="1400" dirty="0"/>
              <a:t> &amp; </a:t>
            </a:r>
            <a:r>
              <a:rPr lang="en-US" sz="1400" b="1" dirty="0">
                <a:hlinkClick r:id="rId3"/>
              </a:rPr>
              <a:t>Interaction Institute for Social Change.</a:t>
            </a:r>
            <a:r>
              <a:rPr lang="en-US" sz="1400" dirty="0"/>
              <a:t> Artwork by</a:t>
            </a:r>
            <a:r>
              <a:rPr lang="en-US" sz="1400" b="1" dirty="0"/>
              <a:t> </a:t>
            </a:r>
            <a:r>
              <a:rPr lang="en-US" sz="1400" b="1" dirty="0">
                <a:hlinkClick r:id="rId4"/>
              </a:rPr>
              <a:t>Angus Maguire</a:t>
            </a:r>
            <a:r>
              <a:rPr lang="en-US" sz="1400" dirty="0"/>
              <a:t>. </a:t>
            </a:r>
            <a:r>
              <a:rPr lang="en-US" sz="1400" b="1" dirty="0">
                <a:hlinkClick r:id="rId5"/>
              </a:rPr>
              <a:t>CC BY-SA 4.0</a:t>
            </a:r>
            <a:endParaRPr lang="en-US" sz="1400" dirty="0"/>
          </a:p>
          <a:p>
            <a:endParaRPr lang="en-US" sz="1400" dirty="0"/>
          </a:p>
        </p:txBody>
      </p:sp>
      <p:pic>
        <p:nvPicPr>
          <p:cNvPr id="4" name="Picture 3" descr="A picture containing text&#10;&#10;Description automatically generated">
            <a:extLst>
              <a:ext uri="{FF2B5EF4-FFF2-40B4-BE49-F238E27FC236}">
                <a16:creationId xmlns:a16="http://schemas.microsoft.com/office/drawing/2014/main" id="{13EC5C6A-FB62-7B20-C8E4-8F7D71872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41" y="699654"/>
            <a:ext cx="11566117" cy="4915600"/>
          </a:xfrm>
          <a:prstGeom prst="rect">
            <a:avLst/>
          </a:prstGeom>
        </p:spPr>
      </p:pic>
    </p:spTree>
    <p:extLst>
      <p:ext uri="{BB962C8B-B14F-4D97-AF65-F5344CB8AC3E}">
        <p14:creationId xmlns:p14="http://schemas.microsoft.com/office/powerpoint/2010/main" val="1523200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58304-30BF-A251-99C3-6F4D9E139756}"/>
              </a:ext>
            </a:extLst>
          </p:cNvPr>
          <p:cNvSpPr txBox="1"/>
          <p:nvPr/>
        </p:nvSpPr>
        <p:spPr>
          <a:xfrm>
            <a:off x="480291" y="6086764"/>
            <a:ext cx="11085826" cy="738664"/>
          </a:xfrm>
          <a:prstGeom prst="rect">
            <a:avLst/>
          </a:prstGeom>
          <a:noFill/>
        </p:spPr>
        <p:txBody>
          <a:bodyPr wrap="square" rtlCol="0">
            <a:spAutoFit/>
          </a:bodyPr>
          <a:lstStyle/>
          <a:p>
            <a:r>
              <a:rPr lang="en-US" sz="1400" dirty="0" err="1"/>
              <a:t>Taqwa</a:t>
            </a:r>
            <a:r>
              <a:rPr lang="en-US" sz="1400" dirty="0"/>
              <a:t> Community Farm Director Abu Talib in the half-acre park operated as a community garden in the Highbridge neighborhood of the Bronx, New York City. Photo: Preston Keres, USDA/FPAC (public domain) via </a:t>
            </a:r>
            <a:r>
              <a:rPr lang="en-US" sz="1400" b="1" dirty="0">
                <a:hlinkClick r:id="rId2"/>
              </a:rPr>
              <a:t>Flickr</a:t>
            </a:r>
            <a:endParaRPr lang="en-US" sz="1400" dirty="0"/>
          </a:p>
          <a:p>
            <a:endParaRPr lang="en-US" sz="1400" dirty="0"/>
          </a:p>
        </p:txBody>
      </p:sp>
      <p:pic>
        <p:nvPicPr>
          <p:cNvPr id="4" name="Picture 3" descr="A person in a garden&#10;&#10;Description automatically generated with medium confidence">
            <a:extLst>
              <a:ext uri="{FF2B5EF4-FFF2-40B4-BE49-F238E27FC236}">
                <a16:creationId xmlns:a16="http://schemas.microsoft.com/office/drawing/2014/main" id="{5C9C5EEE-DB72-9D9B-83F6-8AE638151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31" y="0"/>
            <a:ext cx="8848538" cy="5897585"/>
          </a:xfrm>
          <a:prstGeom prst="rect">
            <a:avLst/>
          </a:prstGeom>
        </p:spPr>
      </p:pic>
    </p:spTree>
    <p:extLst>
      <p:ext uri="{BB962C8B-B14F-4D97-AF65-F5344CB8AC3E}">
        <p14:creationId xmlns:p14="http://schemas.microsoft.com/office/powerpoint/2010/main" val="2072752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0AFD4A-5A3D-F899-2748-08AC43D95284}"/>
              </a:ext>
            </a:extLst>
          </p:cNvPr>
          <p:cNvSpPr txBox="1"/>
          <p:nvPr/>
        </p:nvSpPr>
        <p:spPr>
          <a:xfrm>
            <a:off x="480291" y="5735782"/>
            <a:ext cx="11085826" cy="1384995"/>
          </a:xfrm>
          <a:prstGeom prst="rect">
            <a:avLst/>
          </a:prstGeom>
          <a:noFill/>
        </p:spPr>
        <p:txBody>
          <a:bodyPr wrap="square" rtlCol="0">
            <a:spAutoFit/>
          </a:bodyPr>
          <a:lstStyle/>
          <a:p>
            <a:r>
              <a:rPr lang="en-US" sz="1400" dirty="0"/>
              <a:t>Photos of energy-efficient, affordable housing developed in Ithaca, NY by Ithaca Neighborhood Housing Services (INHS), a nonprofit organization that serves seven counties throughout the Finger Lakes and Southern Tier in New York State. INHS's description of this particular project, Holly Creek, states: "Completed in two phases, Holly Creek earned the ENERGY STAR LEED Gold Certification and was awarded the Housing Innovation Award by the U.S. Department of Energy. The homes sold at starting prices of $104,000, well below the county’s median price of $183,000." Photos: </a:t>
            </a:r>
            <a:r>
              <a:rPr lang="en-US" sz="1400" b="1" dirty="0">
                <a:hlinkClick r:id="rId2"/>
              </a:rPr>
              <a:t>INHS</a:t>
            </a:r>
            <a:r>
              <a:rPr lang="en-US" sz="1400" dirty="0"/>
              <a:t>, used with permission.</a:t>
            </a:r>
          </a:p>
          <a:p>
            <a:endParaRPr lang="en-US" sz="1400" dirty="0"/>
          </a:p>
        </p:txBody>
      </p:sp>
      <p:pic>
        <p:nvPicPr>
          <p:cNvPr id="4" name="Picture 3" descr="A picture containing building, house, grass, sky&#10;&#10;Description automatically generated">
            <a:extLst>
              <a:ext uri="{FF2B5EF4-FFF2-40B4-BE49-F238E27FC236}">
                <a16:creationId xmlns:a16="http://schemas.microsoft.com/office/drawing/2014/main" id="{43F570C2-B985-3EE4-0B17-FC4DF2FBF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927" y="0"/>
            <a:ext cx="8368146" cy="5578764"/>
          </a:xfrm>
          <a:prstGeom prst="rect">
            <a:avLst/>
          </a:prstGeom>
        </p:spPr>
      </p:pic>
    </p:spTree>
    <p:extLst>
      <p:ext uri="{BB962C8B-B14F-4D97-AF65-F5344CB8AC3E}">
        <p14:creationId xmlns:p14="http://schemas.microsoft.com/office/powerpoint/2010/main" val="324234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EB91D8-301C-F94C-4125-30C91335B8D7}"/>
              </a:ext>
            </a:extLst>
          </p:cNvPr>
          <p:cNvSpPr txBox="1"/>
          <p:nvPr/>
        </p:nvSpPr>
        <p:spPr>
          <a:xfrm>
            <a:off x="461818" y="5726546"/>
            <a:ext cx="11085826" cy="1384995"/>
          </a:xfrm>
          <a:prstGeom prst="rect">
            <a:avLst/>
          </a:prstGeom>
          <a:noFill/>
        </p:spPr>
        <p:txBody>
          <a:bodyPr wrap="square" rtlCol="0">
            <a:spAutoFit/>
          </a:bodyPr>
          <a:lstStyle/>
          <a:p>
            <a:r>
              <a:rPr lang="en-US" sz="1400" dirty="0"/>
              <a:t>Photos of energy-efficient, affordable housing developed in Ithaca, NY by Ithaca Neighborhood Housing Services (INHS), a nonprofit organization that serves seven counties throughout the Finger Lakes and Southern Tier in New York State. INHS's description of this particular project, Holly Creek, states: "Completed in two phases, Holly Creek earned the ENERGY STAR LEED Gold Certification and was awarded the Housing Innovation Award by the U.S. Department of Energy. The homes sold at starting prices of $104,000, well below the county’s median price of $183,000." Photos: </a:t>
            </a:r>
            <a:r>
              <a:rPr lang="en-US" sz="1400" b="1" dirty="0">
                <a:hlinkClick r:id="rId2"/>
              </a:rPr>
              <a:t>INHS</a:t>
            </a:r>
            <a:r>
              <a:rPr lang="en-US" sz="1400" dirty="0"/>
              <a:t>, used with permission.</a:t>
            </a:r>
          </a:p>
          <a:p>
            <a:endParaRPr lang="en-US" sz="1400" dirty="0"/>
          </a:p>
        </p:txBody>
      </p:sp>
      <p:pic>
        <p:nvPicPr>
          <p:cNvPr id="4" name="Picture 3" descr="A kitchen with wooden cabinets&#10;&#10;Description automatically generated with medium confidence">
            <a:extLst>
              <a:ext uri="{FF2B5EF4-FFF2-40B4-BE49-F238E27FC236}">
                <a16:creationId xmlns:a16="http://schemas.microsoft.com/office/drawing/2014/main" id="{E3062D7F-E597-9A8E-91D7-6F9C606D3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927" y="0"/>
            <a:ext cx="8368145" cy="5578763"/>
          </a:xfrm>
          <a:prstGeom prst="rect">
            <a:avLst/>
          </a:prstGeom>
        </p:spPr>
      </p:pic>
    </p:spTree>
    <p:extLst>
      <p:ext uri="{BB962C8B-B14F-4D97-AF65-F5344CB8AC3E}">
        <p14:creationId xmlns:p14="http://schemas.microsoft.com/office/powerpoint/2010/main" val="168465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02424E-EF27-110F-9D45-60AF05C3BDB3}"/>
              </a:ext>
            </a:extLst>
          </p:cNvPr>
          <p:cNvSpPr txBox="1"/>
          <p:nvPr/>
        </p:nvSpPr>
        <p:spPr>
          <a:xfrm>
            <a:off x="553087" y="5731933"/>
            <a:ext cx="11085826" cy="1384995"/>
          </a:xfrm>
          <a:prstGeom prst="rect">
            <a:avLst/>
          </a:prstGeom>
          <a:noFill/>
        </p:spPr>
        <p:txBody>
          <a:bodyPr wrap="square" rtlCol="0">
            <a:spAutoFit/>
          </a:bodyPr>
          <a:lstStyle/>
          <a:p>
            <a:r>
              <a:rPr lang="en-US" sz="1400" dirty="0"/>
              <a:t>Photos of energy-efficient, affordable housing developed in Ithaca, NY by Ithaca Neighborhood Housing Services (INHS), a nonprofit organization that serves seven counties throughout the Finger Lakes and Southern Tier in New York State. INHS's description of this particular project, Holly Creek, states: "Completed in two phases, Holly Creek earned the ENERGY STAR LEED Gold Certification and was awarded the Housing Innovation Award by the U.S. Department of Energy. The homes sold at starting prices of $104,000, well below the county’s median price of $183,000." Photos: </a:t>
            </a:r>
            <a:r>
              <a:rPr lang="en-US" sz="1400" b="1" dirty="0">
                <a:hlinkClick r:id="rId2"/>
              </a:rPr>
              <a:t>INHS</a:t>
            </a:r>
            <a:r>
              <a:rPr lang="en-US" sz="1400" dirty="0"/>
              <a:t>, used with permission.</a:t>
            </a:r>
          </a:p>
          <a:p>
            <a:endParaRPr lang="en-US" sz="1400" dirty="0"/>
          </a:p>
        </p:txBody>
      </p:sp>
      <p:pic>
        <p:nvPicPr>
          <p:cNvPr id="4" name="Picture 3" descr="A picture containing floor, indoor, building, wall&#10;&#10;Description automatically generated">
            <a:extLst>
              <a:ext uri="{FF2B5EF4-FFF2-40B4-BE49-F238E27FC236}">
                <a16:creationId xmlns:a16="http://schemas.microsoft.com/office/drawing/2014/main" id="{55FC647B-0C81-CB30-D079-9CC876770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050" y="0"/>
            <a:ext cx="8597900" cy="5731933"/>
          </a:xfrm>
          <a:prstGeom prst="rect">
            <a:avLst/>
          </a:prstGeom>
        </p:spPr>
      </p:pic>
    </p:spTree>
    <p:extLst>
      <p:ext uri="{BB962C8B-B14F-4D97-AF65-F5344CB8AC3E}">
        <p14:creationId xmlns:p14="http://schemas.microsoft.com/office/powerpoint/2010/main" val="359731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F8DFC-683B-0BCC-9276-95B53F05FC9C}"/>
              </a:ext>
            </a:extLst>
          </p:cNvPr>
          <p:cNvSpPr txBox="1"/>
          <p:nvPr/>
        </p:nvSpPr>
        <p:spPr>
          <a:xfrm>
            <a:off x="480291" y="6086764"/>
            <a:ext cx="11085826" cy="307777"/>
          </a:xfrm>
          <a:prstGeom prst="rect">
            <a:avLst/>
          </a:prstGeom>
          <a:noFill/>
        </p:spPr>
        <p:txBody>
          <a:bodyPr wrap="square" rtlCol="0">
            <a:spAutoFit/>
          </a:bodyPr>
          <a:lstStyle/>
          <a:p>
            <a:r>
              <a:rPr lang="en-US" sz="1400" dirty="0" err="1"/>
              <a:t>StockSnap</a:t>
            </a:r>
            <a:r>
              <a:rPr lang="en-US" sz="1400" dirty="0"/>
              <a:t> via </a:t>
            </a:r>
            <a:r>
              <a:rPr lang="en-US" sz="1400" dirty="0" err="1">
                <a:hlinkClick r:id="rId2"/>
              </a:rPr>
              <a:t>Pixabay</a:t>
            </a:r>
            <a:endParaRPr lang="en-US" sz="1400" dirty="0"/>
          </a:p>
        </p:txBody>
      </p:sp>
      <p:pic>
        <p:nvPicPr>
          <p:cNvPr id="4" name="Picture 3" descr="A picture containing text, person, indoor, people&#10;&#10;Description automatically generated">
            <a:extLst>
              <a:ext uri="{FF2B5EF4-FFF2-40B4-BE49-F238E27FC236}">
                <a16:creationId xmlns:a16="http://schemas.microsoft.com/office/drawing/2014/main" id="{6C8CBDF2-0D6B-6A65-50C1-B8C0A433C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77" y="0"/>
            <a:ext cx="9142845" cy="6095230"/>
          </a:xfrm>
          <a:prstGeom prst="rect">
            <a:avLst/>
          </a:prstGeom>
        </p:spPr>
      </p:pic>
    </p:spTree>
    <p:extLst>
      <p:ext uri="{BB962C8B-B14F-4D97-AF65-F5344CB8AC3E}">
        <p14:creationId xmlns:p14="http://schemas.microsoft.com/office/powerpoint/2010/main" val="3883304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25362-C59E-9A31-8C1B-FDA9AC332BB6}"/>
              </a:ext>
            </a:extLst>
          </p:cNvPr>
          <p:cNvSpPr txBox="1"/>
          <p:nvPr/>
        </p:nvSpPr>
        <p:spPr>
          <a:xfrm>
            <a:off x="480291" y="6086764"/>
            <a:ext cx="11085826" cy="523220"/>
          </a:xfrm>
          <a:prstGeom prst="rect">
            <a:avLst/>
          </a:prstGeom>
          <a:noFill/>
        </p:spPr>
        <p:txBody>
          <a:bodyPr wrap="square" rtlCol="0">
            <a:spAutoFit/>
          </a:bodyPr>
          <a:lstStyle/>
          <a:p>
            <a:r>
              <a:rPr lang="en-US" sz="1400" dirty="0"/>
              <a:t>Image: Canva.com</a:t>
            </a:r>
          </a:p>
          <a:p>
            <a:endParaRPr lang="en-US" sz="1400" dirty="0"/>
          </a:p>
        </p:txBody>
      </p:sp>
      <p:pic>
        <p:nvPicPr>
          <p:cNvPr id="4" name="Picture 3" descr="A picture containing text, sign, sky&#10;&#10;Description automatically generated">
            <a:extLst>
              <a:ext uri="{FF2B5EF4-FFF2-40B4-BE49-F238E27FC236}">
                <a16:creationId xmlns:a16="http://schemas.microsoft.com/office/drawing/2014/main" id="{AAA6E760-DDD6-0970-5516-512568283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91" y="248016"/>
            <a:ext cx="11085826" cy="5598902"/>
          </a:xfrm>
          <a:prstGeom prst="rect">
            <a:avLst/>
          </a:prstGeom>
        </p:spPr>
      </p:pic>
    </p:spTree>
    <p:extLst>
      <p:ext uri="{BB962C8B-B14F-4D97-AF65-F5344CB8AC3E}">
        <p14:creationId xmlns:p14="http://schemas.microsoft.com/office/powerpoint/2010/main" val="126342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21B15-AE65-6989-1CE7-B8967A18D5B4}"/>
              </a:ext>
            </a:extLst>
          </p:cNvPr>
          <p:cNvSpPr txBox="1"/>
          <p:nvPr/>
        </p:nvSpPr>
        <p:spPr>
          <a:xfrm>
            <a:off x="480291" y="6086764"/>
            <a:ext cx="11085826" cy="523220"/>
          </a:xfrm>
          <a:prstGeom prst="rect">
            <a:avLst/>
          </a:prstGeom>
          <a:noFill/>
        </p:spPr>
        <p:txBody>
          <a:bodyPr wrap="square" rtlCol="0">
            <a:spAutoFit/>
          </a:bodyPr>
          <a:lstStyle/>
          <a:p>
            <a:r>
              <a:rPr lang="en-US" sz="1400" dirty="0"/>
              <a:t>Image: Canva.com</a:t>
            </a:r>
          </a:p>
          <a:p>
            <a:endParaRPr lang="en-US" sz="1400" dirty="0"/>
          </a:p>
        </p:txBody>
      </p:sp>
      <p:pic>
        <p:nvPicPr>
          <p:cNvPr id="4" name="Picture 3" descr="Text&#10;&#10;Description automatically generated">
            <a:extLst>
              <a:ext uri="{FF2B5EF4-FFF2-40B4-BE49-F238E27FC236}">
                <a16:creationId xmlns:a16="http://schemas.microsoft.com/office/drawing/2014/main" id="{C036180B-4095-378D-6850-60ECB4FEC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91" y="147012"/>
            <a:ext cx="10834255" cy="5471846"/>
          </a:xfrm>
          <a:prstGeom prst="rect">
            <a:avLst/>
          </a:prstGeom>
        </p:spPr>
      </p:pic>
    </p:spTree>
    <p:extLst>
      <p:ext uri="{BB962C8B-B14F-4D97-AF65-F5344CB8AC3E}">
        <p14:creationId xmlns:p14="http://schemas.microsoft.com/office/powerpoint/2010/main" val="236483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6F0CF-3833-47E7-CD4C-01ACCE62A241}"/>
              </a:ext>
            </a:extLst>
          </p:cNvPr>
          <p:cNvSpPr txBox="1"/>
          <p:nvPr/>
        </p:nvSpPr>
        <p:spPr>
          <a:xfrm>
            <a:off x="480291" y="6086764"/>
            <a:ext cx="11085826" cy="523220"/>
          </a:xfrm>
          <a:prstGeom prst="rect">
            <a:avLst/>
          </a:prstGeom>
          <a:noFill/>
        </p:spPr>
        <p:txBody>
          <a:bodyPr wrap="square" rtlCol="0">
            <a:spAutoFit/>
          </a:bodyPr>
          <a:lstStyle/>
          <a:p>
            <a:r>
              <a:rPr lang="en-US" sz="1400" dirty="0"/>
              <a:t>Community rain garden project in LaGrange, IL. Photo by College of DuPage Newsroom via </a:t>
            </a:r>
            <a:r>
              <a:rPr lang="en-US" sz="1400" b="1" dirty="0">
                <a:hlinkClick r:id="rId2"/>
              </a:rPr>
              <a:t>Wikimedia Commons</a:t>
            </a:r>
            <a:r>
              <a:rPr lang="en-US" sz="1400" dirty="0"/>
              <a:t> (</a:t>
            </a:r>
            <a:r>
              <a:rPr lang="en-US" sz="1400" b="1" dirty="0">
                <a:hlinkClick r:id="rId3"/>
              </a:rPr>
              <a:t>CC BY 2.0</a:t>
            </a:r>
            <a:r>
              <a:rPr lang="en-US" sz="1400" dirty="0"/>
              <a:t>)</a:t>
            </a:r>
          </a:p>
          <a:p>
            <a:endParaRPr lang="en-US" sz="1400" dirty="0"/>
          </a:p>
        </p:txBody>
      </p:sp>
      <p:pic>
        <p:nvPicPr>
          <p:cNvPr id="4" name="Picture 3" descr="A group of people working in a garden&#10;&#10;Description automatically generated with low confidence">
            <a:extLst>
              <a:ext uri="{FF2B5EF4-FFF2-40B4-BE49-F238E27FC236}">
                <a16:creationId xmlns:a16="http://schemas.microsoft.com/office/drawing/2014/main" id="{CF2AEF90-3C6A-DFFE-6959-CAF6BE5E6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552" y="15648"/>
            <a:ext cx="9104896" cy="6071116"/>
          </a:xfrm>
          <a:prstGeom prst="rect">
            <a:avLst/>
          </a:prstGeom>
        </p:spPr>
      </p:pic>
    </p:spTree>
    <p:extLst>
      <p:ext uri="{BB962C8B-B14F-4D97-AF65-F5344CB8AC3E}">
        <p14:creationId xmlns:p14="http://schemas.microsoft.com/office/powerpoint/2010/main" val="137034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888F7-5308-9A3A-1038-894101C52131}"/>
              </a:ext>
            </a:extLst>
          </p:cNvPr>
          <p:cNvSpPr txBox="1"/>
          <p:nvPr/>
        </p:nvSpPr>
        <p:spPr>
          <a:xfrm>
            <a:off x="720380" y="3429000"/>
            <a:ext cx="4664364" cy="954107"/>
          </a:xfrm>
          <a:prstGeom prst="rect">
            <a:avLst/>
          </a:prstGeom>
          <a:noFill/>
        </p:spPr>
        <p:txBody>
          <a:bodyPr wrap="square" rtlCol="0">
            <a:spAutoFit/>
          </a:bodyPr>
          <a:lstStyle/>
          <a:p>
            <a:r>
              <a:rPr lang="en-US" sz="1400" dirty="0"/>
              <a:t>Image: A collaboration between </a:t>
            </a:r>
            <a:r>
              <a:rPr lang="en-US" sz="1400" b="1" dirty="0">
                <a:hlinkClick r:id="rId2"/>
              </a:rPr>
              <a:t>Center for Story-based Strategy</a:t>
            </a:r>
            <a:r>
              <a:rPr lang="en-US" sz="1400" dirty="0"/>
              <a:t> &amp;</a:t>
            </a:r>
            <a:r>
              <a:rPr lang="en-US" sz="1400" b="1" dirty="0">
                <a:hlinkClick r:id="rId3"/>
              </a:rPr>
              <a:t> Interaction Institute for Social Change</a:t>
            </a:r>
            <a:r>
              <a:rPr lang="en-US" sz="1400" dirty="0"/>
              <a:t>. Artwork by</a:t>
            </a:r>
            <a:r>
              <a:rPr lang="en-US" sz="1400" b="1" dirty="0"/>
              <a:t> </a:t>
            </a:r>
            <a:r>
              <a:rPr lang="en-US" sz="1400" b="1" dirty="0">
                <a:hlinkClick r:id="rId4"/>
              </a:rPr>
              <a:t>Angus Maguire</a:t>
            </a:r>
            <a:r>
              <a:rPr lang="en-US" sz="1400" b="1" dirty="0"/>
              <a:t>. </a:t>
            </a:r>
            <a:r>
              <a:rPr lang="en-US" sz="1400" b="1" dirty="0">
                <a:hlinkClick r:id="rId5"/>
              </a:rPr>
              <a:t>CC BY-SA 4.0</a:t>
            </a:r>
            <a:endParaRPr lang="en-US" sz="1400" dirty="0"/>
          </a:p>
          <a:p>
            <a:endParaRPr lang="en-US" sz="1400" dirty="0"/>
          </a:p>
        </p:txBody>
      </p:sp>
      <p:pic>
        <p:nvPicPr>
          <p:cNvPr id="4" name="Picture 3" descr="A picture containing calendar&#10;&#10;Description automatically generated">
            <a:extLst>
              <a:ext uri="{FF2B5EF4-FFF2-40B4-BE49-F238E27FC236}">
                <a16:creationId xmlns:a16="http://schemas.microsoft.com/office/drawing/2014/main" id="{D3725E60-F19A-BEB6-C4C9-BABA80AB8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27657"/>
            <a:ext cx="4904453" cy="6382327"/>
          </a:xfrm>
          <a:prstGeom prst="rect">
            <a:avLst/>
          </a:prstGeom>
        </p:spPr>
      </p:pic>
    </p:spTree>
    <p:extLst>
      <p:ext uri="{BB962C8B-B14F-4D97-AF65-F5344CB8AC3E}">
        <p14:creationId xmlns:p14="http://schemas.microsoft.com/office/powerpoint/2010/main" val="88981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8A89D-D571-0271-7A7D-D07165D9A1B1}"/>
              </a:ext>
            </a:extLst>
          </p:cNvPr>
          <p:cNvSpPr txBox="1"/>
          <p:nvPr/>
        </p:nvSpPr>
        <p:spPr>
          <a:xfrm>
            <a:off x="480291" y="6086764"/>
            <a:ext cx="11085826" cy="523220"/>
          </a:xfrm>
          <a:prstGeom prst="rect">
            <a:avLst/>
          </a:prstGeom>
          <a:noFill/>
        </p:spPr>
        <p:txBody>
          <a:bodyPr wrap="square" rtlCol="0">
            <a:spAutoFit/>
          </a:bodyPr>
          <a:lstStyle/>
          <a:p>
            <a:r>
              <a:rPr lang="en-US" sz="1400" dirty="0"/>
              <a:t>Figure created by Ingrid Zabel for PRI's </a:t>
            </a:r>
            <a:r>
              <a:rPr lang="en-US" sz="1400" dirty="0" err="1"/>
              <a:t>Earth@Home</a:t>
            </a:r>
            <a:r>
              <a:rPr lang="en-US" sz="1400" dirty="0"/>
              <a:t> project (</a:t>
            </a:r>
            <a:r>
              <a:rPr lang="en-US" sz="1400" b="1" dirty="0">
                <a:hlinkClick r:id="rId2"/>
              </a:rPr>
              <a:t>CC BY-NC-SA 4.0 license)</a:t>
            </a:r>
            <a:r>
              <a:rPr lang="en-US" sz="1400" dirty="0"/>
              <a:t>, with data from </a:t>
            </a:r>
            <a:r>
              <a:rPr lang="en-US" sz="1400" b="1" dirty="0">
                <a:hlinkClick r:id="rId3"/>
              </a:rPr>
              <a:t>OurWorldInData.org</a:t>
            </a:r>
            <a:endParaRPr lang="en-US" sz="1400" dirty="0"/>
          </a:p>
          <a:p>
            <a:endParaRPr lang="en-US" sz="1400" dirty="0"/>
          </a:p>
        </p:txBody>
      </p:sp>
      <p:pic>
        <p:nvPicPr>
          <p:cNvPr id="4" name="Picture 3" descr="Chart&#10;&#10;Description automatically generated">
            <a:extLst>
              <a:ext uri="{FF2B5EF4-FFF2-40B4-BE49-F238E27FC236}">
                <a16:creationId xmlns:a16="http://schemas.microsoft.com/office/drawing/2014/main" id="{7A1D2105-EDF9-372F-E039-D5174C59F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928" y="1173017"/>
            <a:ext cx="9198144" cy="3334327"/>
          </a:xfrm>
          <a:prstGeom prst="rect">
            <a:avLst/>
          </a:prstGeom>
        </p:spPr>
      </p:pic>
    </p:spTree>
    <p:extLst>
      <p:ext uri="{BB962C8B-B14F-4D97-AF65-F5344CB8AC3E}">
        <p14:creationId xmlns:p14="http://schemas.microsoft.com/office/powerpoint/2010/main" val="3621908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0BB47C-0D41-552A-9305-1B2497762CE1}"/>
              </a:ext>
            </a:extLst>
          </p:cNvPr>
          <p:cNvSpPr txBox="1"/>
          <p:nvPr/>
        </p:nvSpPr>
        <p:spPr>
          <a:xfrm>
            <a:off x="480291" y="6086764"/>
            <a:ext cx="11085826" cy="523220"/>
          </a:xfrm>
          <a:prstGeom prst="rect">
            <a:avLst/>
          </a:prstGeom>
          <a:noFill/>
        </p:spPr>
        <p:txBody>
          <a:bodyPr wrap="square" rtlCol="0">
            <a:spAutoFit/>
          </a:bodyPr>
          <a:lstStyle/>
          <a:p>
            <a:r>
              <a:rPr lang="en-US" sz="1400" dirty="0"/>
              <a:t>Figure created by Ingrid Zabel for PRI's </a:t>
            </a:r>
            <a:r>
              <a:rPr lang="en-US" sz="1400" dirty="0" err="1"/>
              <a:t>Earth@Home</a:t>
            </a:r>
            <a:r>
              <a:rPr lang="en-US" sz="1400" dirty="0"/>
              <a:t> project (</a:t>
            </a:r>
            <a:r>
              <a:rPr lang="en-US" sz="1400" b="1" dirty="0">
                <a:hlinkClick r:id="rId2"/>
              </a:rPr>
              <a:t>CC BY-NC-SA 4.0 license)</a:t>
            </a:r>
            <a:r>
              <a:rPr lang="en-US" sz="1400" dirty="0"/>
              <a:t>, with data from </a:t>
            </a:r>
            <a:r>
              <a:rPr lang="en-US" sz="1400" b="1" dirty="0">
                <a:hlinkClick r:id="rId3"/>
              </a:rPr>
              <a:t>OurWorldInData.org</a:t>
            </a:r>
            <a:endParaRPr lang="en-US" sz="1400" dirty="0"/>
          </a:p>
          <a:p>
            <a:endParaRPr lang="en-US" sz="1400" dirty="0"/>
          </a:p>
        </p:txBody>
      </p:sp>
      <p:pic>
        <p:nvPicPr>
          <p:cNvPr id="4" name="Picture 3" descr="Chart, treemap chart&#10;&#10;Description automatically generated">
            <a:extLst>
              <a:ext uri="{FF2B5EF4-FFF2-40B4-BE49-F238E27FC236}">
                <a16:creationId xmlns:a16="http://schemas.microsoft.com/office/drawing/2014/main" id="{3BFD4FAF-EA5F-0E0D-C7F2-D9D8B6188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528" y="1228437"/>
            <a:ext cx="8986944" cy="3194858"/>
          </a:xfrm>
          <a:prstGeom prst="rect">
            <a:avLst/>
          </a:prstGeom>
        </p:spPr>
      </p:pic>
    </p:spTree>
    <p:extLst>
      <p:ext uri="{BB962C8B-B14F-4D97-AF65-F5344CB8AC3E}">
        <p14:creationId xmlns:p14="http://schemas.microsoft.com/office/powerpoint/2010/main" val="2023103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D0CD85-779D-720D-E668-90CF93F5D375}"/>
              </a:ext>
            </a:extLst>
          </p:cNvPr>
          <p:cNvSpPr txBox="1"/>
          <p:nvPr/>
        </p:nvSpPr>
        <p:spPr>
          <a:xfrm>
            <a:off x="480291" y="6086764"/>
            <a:ext cx="11085826" cy="523220"/>
          </a:xfrm>
          <a:prstGeom prst="rect">
            <a:avLst/>
          </a:prstGeom>
          <a:noFill/>
        </p:spPr>
        <p:txBody>
          <a:bodyPr wrap="square" rtlCol="0">
            <a:spAutoFit/>
          </a:bodyPr>
          <a:lstStyle/>
          <a:p>
            <a:r>
              <a:rPr lang="en-US" sz="1400" dirty="0"/>
              <a:t>Figure created by Ingrid Zabel for PRI's </a:t>
            </a:r>
            <a:r>
              <a:rPr lang="en-US" sz="1400" dirty="0" err="1"/>
              <a:t>Earth@Home</a:t>
            </a:r>
            <a:r>
              <a:rPr lang="en-US" sz="1400" dirty="0"/>
              <a:t> project (</a:t>
            </a:r>
            <a:r>
              <a:rPr lang="en-US" sz="1400" b="1" dirty="0">
                <a:hlinkClick r:id="rId2"/>
              </a:rPr>
              <a:t>CC BY-NC-SA 4.0 license)</a:t>
            </a:r>
            <a:r>
              <a:rPr lang="en-US" sz="1400" dirty="0"/>
              <a:t>, with data from </a:t>
            </a:r>
            <a:r>
              <a:rPr lang="en-US" sz="1400" b="1" dirty="0">
                <a:hlinkClick r:id="rId3"/>
              </a:rPr>
              <a:t>OurWorldInData.org</a:t>
            </a:r>
            <a:endParaRPr lang="en-US" sz="1400" dirty="0"/>
          </a:p>
          <a:p>
            <a:endParaRPr lang="en-US" sz="1400" dirty="0"/>
          </a:p>
        </p:txBody>
      </p:sp>
      <p:pic>
        <p:nvPicPr>
          <p:cNvPr id="4" name="Picture 3" descr="Graphical user interface, application&#10;&#10;Description automatically generated">
            <a:extLst>
              <a:ext uri="{FF2B5EF4-FFF2-40B4-BE49-F238E27FC236}">
                <a16:creationId xmlns:a16="http://schemas.microsoft.com/office/drawing/2014/main" id="{7DD0BB66-8FCE-582B-FBA0-D453FDF25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0" y="1327381"/>
            <a:ext cx="8636000" cy="3216910"/>
          </a:xfrm>
          <a:prstGeom prst="rect">
            <a:avLst/>
          </a:prstGeom>
        </p:spPr>
      </p:pic>
    </p:spTree>
    <p:extLst>
      <p:ext uri="{BB962C8B-B14F-4D97-AF65-F5344CB8AC3E}">
        <p14:creationId xmlns:p14="http://schemas.microsoft.com/office/powerpoint/2010/main" val="1417637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2DA55-50C1-4DD1-50AA-3801895D4ACD}"/>
              </a:ext>
            </a:extLst>
          </p:cNvPr>
          <p:cNvSpPr txBox="1"/>
          <p:nvPr/>
        </p:nvSpPr>
        <p:spPr>
          <a:xfrm>
            <a:off x="480291" y="6086764"/>
            <a:ext cx="11085826" cy="523220"/>
          </a:xfrm>
          <a:prstGeom prst="rect">
            <a:avLst/>
          </a:prstGeom>
          <a:noFill/>
        </p:spPr>
        <p:txBody>
          <a:bodyPr wrap="square" rtlCol="0">
            <a:spAutoFit/>
          </a:bodyPr>
          <a:lstStyle/>
          <a:p>
            <a:r>
              <a:rPr lang="en-US" sz="1400" dirty="0"/>
              <a:t>Figure created by Ingrid Zabel for PRI's </a:t>
            </a:r>
            <a:r>
              <a:rPr lang="en-US" sz="1400" dirty="0" err="1"/>
              <a:t>Earth@Home</a:t>
            </a:r>
            <a:r>
              <a:rPr lang="en-US" sz="1400" dirty="0"/>
              <a:t> project (</a:t>
            </a:r>
            <a:r>
              <a:rPr lang="en-US" sz="1400" b="1" dirty="0">
                <a:hlinkClick r:id="rId2"/>
              </a:rPr>
              <a:t>CC BY-NC-SA 4.0 license)</a:t>
            </a:r>
            <a:r>
              <a:rPr lang="en-US" sz="1400" dirty="0"/>
              <a:t>, with data from </a:t>
            </a:r>
            <a:r>
              <a:rPr lang="en-US" sz="1400" b="1" dirty="0">
                <a:hlinkClick r:id="rId3"/>
              </a:rPr>
              <a:t>OurWorldInData.org</a:t>
            </a:r>
            <a:endParaRPr lang="en-US" sz="1400" dirty="0"/>
          </a:p>
          <a:p>
            <a:endParaRPr lang="en-US" sz="1400" dirty="0"/>
          </a:p>
        </p:txBody>
      </p:sp>
      <p:pic>
        <p:nvPicPr>
          <p:cNvPr id="4" name="Picture 3" descr="Chart&#10;&#10;Description automatically generated with medium confidence">
            <a:extLst>
              <a:ext uri="{FF2B5EF4-FFF2-40B4-BE49-F238E27FC236}">
                <a16:creationId xmlns:a16="http://schemas.microsoft.com/office/drawing/2014/main" id="{DAD76232-C61B-9CA5-8729-A8386AC6D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873" y="1167827"/>
            <a:ext cx="8802254" cy="3556111"/>
          </a:xfrm>
          <a:prstGeom prst="rect">
            <a:avLst/>
          </a:prstGeom>
        </p:spPr>
      </p:pic>
    </p:spTree>
    <p:extLst>
      <p:ext uri="{BB962C8B-B14F-4D97-AF65-F5344CB8AC3E}">
        <p14:creationId xmlns:p14="http://schemas.microsoft.com/office/powerpoint/2010/main" val="702003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AF842-9CDF-8D41-03DF-9ED1C1971FA7}"/>
              </a:ext>
            </a:extLst>
          </p:cNvPr>
          <p:cNvSpPr txBox="1"/>
          <p:nvPr/>
        </p:nvSpPr>
        <p:spPr>
          <a:xfrm>
            <a:off x="553087" y="6419273"/>
            <a:ext cx="11085826" cy="523220"/>
          </a:xfrm>
          <a:prstGeom prst="rect">
            <a:avLst/>
          </a:prstGeom>
          <a:noFill/>
        </p:spPr>
        <p:txBody>
          <a:bodyPr wrap="square" rtlCol="0">
            <a:spAutoFit/>
          </a:bodyPr>
          <a:lstStyle/>
          <a:p>
            <a:r>
              <a:rPr lang="en-US" sz="1400" dirty="0"/>
              <a:t>Map: </a:t>
            </a:r>
            <a:r>
              <a:rPr lang="en-US" sz="1400" b="1" dirty="0">
                <a:hlinkClick r:id="rId2"/>
              </a:rPr>
              <a:t>OurWorldinData.org</a:t>
            </a:r>
            <a:r>
              <a:rPr lang="en-US" sz="1400" dirty="0"/>
              <a:t> based on the Global Carbon Project (</a:t>
            </a:r>
            <a:r>
              <a:rPr lang="en-US" sz="1400" b="1" dirty="0">
                <a:hlinkClick r:id="rId3"/>
              </a:rPr>
              <a:t>CC BY 4.0</a:t>
            </a:r>
            <a:r>
              <a:rPr lang="en-US" sz="1400" dirty="0"/>
              <a:t>)</a:t>
            </a:r>
          </a:p>
          <a:p>
            <a:endParaRPr lang="en-US" sz="1400" dirty="0"/>
          </a:p>
        </p:txBody>
      </p:sp>
      <p:pic>
        <p:nvPicPr>
          <p:cNvPr id="4" name="Picture 3" descr="Map&#10;&#10;Description automatically generated">
            <a:extLst>
              <a:ext uri="{FF2B5EF4-FFF2-40B4-BE49-F238E27FC236}">
                <a16:creationId xmlns:a16="http://schemas.microsoft.com/office/drawing/2014/main" id="{9A912A38-9DDE-5E65-3D2A-9442060A0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291" y="0"/>
            <a:ext cx="8948649" cy="6317746"/>
          </a:xfrm>
          <a:prstGeom prst="rect">
            <a:avLst/>
          </a:prstGeom>
        </p:spPr>
      </p:pic>
    </p:spTree>
    <p:extLst>
      <p:ext uri="{BB962C8B-B14F-4D97-AF65-F5344CB8AC3E}">
        <p14:creationId xmlns:p14="http://schemas.microsoft.com/office/powerpoint/2010/main" val="2824910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03E6F-86A6-C9D5-306A-8BAF50B51893}"/>
              </a:ext>
            </a:extLst>
          </p:cNvPr>
          <p:cNvSpPr txBox="1"/>
          <p:nvPr/>
        </p:nvSpPr>
        <p:spPr>
          <a:xfrm>
            <a:off x="480291" y="6086764"/>
            <a:ext cx="11085826" cy="523220"/>
          </a:xfrm>
          <a:prstGeom prst="rect">
            <a:avLst/>
          </a:prstGeom>
          <a:noFill/>
        </p:spPr>
        <p:txBody>
          <a:bodyPr wrap="square" rtlCol="0">
            <a:spAutoFit/>
          </a:bodyPr>
          <a:lstStyle/>
          <a:p>
            <a:r>
              <a:rPr lang="en-US" sz="1400" dirty="0"/>
              <a:t>Figure created by Ingrid Zabel for PRI's </a:t>
            </a:r>
            <a:r>
              <a:rPr lang="en-US" sz="1400" dirty="0" err="1"/>
              <a:t>Earth@Home</a:t>
            </a:r>
            <a:r>
              <a:rPr lang="en-US" sz="1400" dirty="0"/>
              <a:t> project (</a:t>
            </a:r>
            <a:r>
              <a:rPr lang="en-US" sz="1400" b="1" dirty="0">
                <a:hlinkClick r:id="rId2"/>
              </a:rPr>
              <a:t>CC BY-NC-SA 4.0 license)</a:t>
            </a:r>
            <a:r>
              <a:rPr lang="en-US" sz="1400" dirty="0"/>
              <a:t>, with data from </a:t>
            </a:r>
            <a:r>
              <a:rPr lang="en-US" sz="1400" b="1" dirty="0">
                <a:hlinkClick r:id="rId3"/>
              </a:rPr>
              <a:t>OurWorldInData.org</a:t>
            </a:r>
            <a:endParaRPr lang="en-US" sz="1400" dirty="0"/>
          </a:p>
          <a:p>
            <a:endParaRPr lang="en-US" sz="1400" dirty="0"/>
          </a:p>
        </p:txBody>
      </p:sp>
      <p:pic>
        <p:nvPicPr>
          <p:cNvPr id="4" name="Picture 3" descr="Chart, bar chart&#10;&#10;Description automatically generated">
            <a:extLst>
              <a:ext uri="{FF2B5EF4-FFF2-40B4-BE49-F238E27FC236}">
                <a16:creationId xmlns:a16="http://schemas.microsoft.com/office/drawing/2014/main" id="{694DFF1C-3091-51FC-BDEA-87608B9A8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588" y="1330037"/>
            <a:ext cx="8960824" cy="3199014"/>
          </a:xfrm>
          <a:prstGeom prst="rect">
            <a:avLst/>
          </a:prstGeom>
        </p:spPr>
      </p:pic>
    </p:spTree>
    <p:extLst>
      <p:ext uri="{BB962C8B-B14F-4D97-AF65-F5344CB8AC3E}">
        <p14:creationId xmlns:p14="http://schemas.microsoft.com/office/powerpoint/2010/main" val="245078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1376F1-BC4D-D945-F9BF-BA9DFAFB0F89}"/>
              </a:ext>
            </a:extLst>
          </p:cNvPr>
          <p:cNvSpPr txBox="1"/>
          <p:nvPr/>
        </p:nvSpPr>
        <p:spPr>
          <a:xfrm>
            <a:off x="1350668" y="6419273"/>
            <a:ext cx="8959272" cy="307777"/>
          </a:xfrm>
          <a:prstGeom prst="rect">
            <a:avLst/>
          </a:prstGeom>
          <a:noFill/>
        </p:spPr>
        <p:txBody>
          <a:bodyPr wrap="square" rtlCol="0">
            <a:spAutoFit/>
          </a:bodyPr>
          <a:lstStyle/>
          <a:p>
            <a:r>
              <a:rPr lang="en-US" sz="1400" dirty="0"/>
              <a:t>Flooding from Hurricane Harvey, 2017. Photo by Jill Carlson via </a:t>
            </a:r>
            <a:r>
              <a:rPr lang="en-US" sz="1400" dirty="0">
                <a:hlinkClick r:id="rId2"/>
              </a:rPr>
              <a:t>Wikimedia </a:t>
            </a:r>
            <a:r>
              <a:rPr lang="en-US" sz="1400" b="1" dirty="0">
                <a:hlinkClick r:id="rId2"/>
              </a:rPr>
              <a:t>Commons</a:t>
            </a:r>
            <a:r>
              <a:rPr lang="en-US" sz="1400" dirty="0"/>
              <a:t> (</a:t>
            </a:r>
            <a:r>
              <a:rPr lang="en-US" sz="1400" b="1" dirty="0">
                <a:hlinkClick r:id="rId3"/>
              </a:rPr>
              <a:t>CC BY 2.0</a:t>
            </a:r>
            <a:r>
              <a:rPr lang="en-US" sz="1400" dirty="0"/>
              <a:t>).</a:t>
            </a:r>
          </a:p>
        </p:txBody>
      </p:sp>
      <p:pic>
        <p:nvPicPr>
          <p:cNvPr id="4" name="Picture 3" descr="A person standing in a flooded area&#10;&#10;Description automatically generated with low confidence">
            <a:extLst>
              <a:ext uri="{FF2B5EF4-FFF2-40B4-BE49-F238E27FC236}">
                <a16:creationId xmlns:a16="http://schemas.microsoft.com/office/drawing/2014/main" id="{5C9ED0E7-22F3-6273-2FF5-C34E6495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668" y="0"/>
            <a:ext cx="9271151" cy="6181975"/>
          </a:xfrm>
          <a:prstGeom prst="rect">
            <a:avLst/>
          </a:prstGeom>
        </p:spPr>
      </p:pic>
    </p:spTree>
    <p:extLst>
      <p:ext uri="{BB962C8B-B14F-4D97-AF65-F5344CB8AC3E}">
        <p14:creationId xmlns:p14="http://schemas.microsoft.com/office/powerpoint/2010/main" val="313530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107B07-51A3-BD20-2D4D-FB177A7C1C2F}"/>
              </a:ext>
            </a:extLst>
          </p:cNvPr>
          <p:cNvSpPr txBox="1"/>
          <p:nvPr/>
        </p:nvSpPr>
        <p:spPr>
          <a:xfrm>
            <a:off x="480291" y="6086764"/>
            <a:ext cx="11085826" cy="523220"/>
          </a:xfrm>
          <a:prstGeom prst="rect">
            <a:avLst/>
          </a:prstGeom>
          <a:noFill/>
        </p:spPr>
        <p:txBody>
          <a:bodyPr wrap="square" rtlCol="0">
            <a:spAutoFit/>
          </a:bodyPr>
          <a:lstStyle/>
          <a:p>
            <a:r>
              <a:rPr lang="en-US" sz="1400" dirty="0"/>
              <a:t>A variety of techniques for stabilizing and protecting coastal areas, both nature-based and structure-based. Image adapted from "</a:t>
            </a:r>
            <a:r>
              <a:rPr lang="en-US" sz="1400" b="1" dirty="0">
                <a:hlinkClick r:id="rId2"/>
              </a:rPr>
              <a:t>Coastal Risk Reduction and Resilience: Using the Full Array of Measures</a:t>
            </a:r>
            <a:r>
              <a:rPr lang="en-US" sz="1400" dirty="0"/>
              <a:t>" by the US Army Corps of Engineers (2013)</a:t>
            </a:r>
          </a:p>
        </p:txBody>
      </p:sp>
      <p:pic>
        <p:nvPicPr>
          <p:cNvPr id="4" name="Picture 3" descr="Graphical user interface, website&#10;&#10;Description automatically generated">
            <a:extLst>
              <a:ext uri="{FF2B5EF4-FFF2-40B4-BE49-F238E27FC236}">
                <a16:creationId xmlns:a16="http://schemas.microsoft.com/office/drawing/2014/main" id="{19506302-ECB4-531E-D29B-74DD6F45D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905" y="248016"/>
            <a:ext cx="8440189" cy="5450955"/>
          </a:xfrm>
          <a:prstGeom prst="rect">
            <a:avLst/>
          </a:prstGeom>
        </p:spPr>
      </p:pic>
    </p:spTree>
    <p:extLst>
      <p:ext uri="{BB962C8B-B14F-4D97-AF65-F5344CB8AC3E}">
        <p14:creationId xmlns:p14="http://schemas.microsoft.com/office/powerpoint/2010/main" val="298118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D8949-F789-73A8-7EBC-D8DD37D6E91E}"/>
              </a:ext>
            </a:extLst>
          </p:cNvPr>
          <p:cNvSpPr txBox="1"/>
          <p:nvPr/>
        </p:nvSpPr>
        <p:spPr>
          <a:xfrm>
            <a:off x="480291" y="6086764"/>
            <a:ext cx="11085826" cy="523220"/>
          </a:xfrm>
          <a:prstGeom prst="rect">
            <a:avLst/>
          </a:prstGeom>
          <a:noFill/>
        </p:spPr>
        <p:txBody>
          <a:bodyPr wrap="square" rtlCol="0">
            <a:spAutoFit/>
          </a:bodyPr>
          <a:lstStyle/>
          <a:p>
            <a:r>
              <a:rPr lang="en-US" sz="1400" dirty="0"/>
              <a:t>Rain garden in the Allen Centennial Gardens on the campus of the University of Wisconsin-Madison. Photo by James </a:t>
            </a:r>
            <a:r>
              <a:rPr lang="en-US" sz="1400" dirty="0" err="1"/>
              <a:t>Steakley</a:t>
            </a:r>
            <a:r>
              <a:rPr lang="en-US" sz="1400" dirty="0"/>
              <a:t> via </a:t>
            </a:r>
            <a:r>
              <a:rPr lang="en-US" sz="1400" b="1" dirty="0">
                <a:hlinkClick r:id="rId2"/>
              </a:rPr>
              <a:t>Wikimedia Commons</a:t>
            </a:r>
            <a:r>
              <a:rPr lang="en-US" sz="1400" dirty="0"/>
              <a:t> (</a:t>
            </a:r>
            <a:r>
              <a:rPr lang="en-US" sz="1400" b="1" dirty="0">
                <a:hlinkClick r:id="rId3"/>
              </a:rPr>
              <a:t>CC BY-SA 4.0</a:t>
            </a:r>
            <a:r>
              <a:rPr lang="en-US" sz="1400" dirty="0"/>
              <a:t>) . Image cropped by PRI.</a:t>
            </a:r>
          </a:p>
        </p:txBody>
      </p:sp>
      <p:pic>
        <p:nvPicPr>
          <p:cNvPr id="4" name="Picture 3" descr="A close-up of some grass&#10;&#10;Description automatically generated with low confidence">
            <a:extLst>
              <a:ext uri="{FF2B5EF4-FFF2-40B4-BE49-F238E27FC236}">
                <a16:creationId xmlns:a16="http://schemas.microsoft.com/office/drawing/2014/main" id="{4483EEA8-ED31-1A04-B182-184CBCD5C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00"/>
            <a:ext cx="12192000" cy="3048000"/>
          </a:xfrm>
          <a:prstGeom prst="rect">
            <a:avLst/>
          </a:prstGeom>
        </p:spPr>
      </p:pic>
    </p:spTree>
    <p:extLst>
      <p:ext uri="{BB962C8B-B14F-4D97-AF65-F5344CB8AC3E}">
        <p14:creationId xmlns:p14="http://schemas.microsoft.com/office/powerpoint/2010/main" val="179368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E3191-2B49-0605-1A56-136C74AE43DA}"/>
              </a:ext>
            </a:extLst>
          </p:cNvPr>
          <p:cNvSpPr txBox="1"/>
          <p:nvPr/>
        </p:nvSpPr>
        <p:spPr>
          <a:xfrm>
            <a:off x="480291" y="6086764"/>
            <a:ext cx="11085826" cy="523220"/>
          </a:xfrm>
          <a:prstGeom prst="rect">
            <a:avLst/>
          </a:prstGeom>
          <a:noFill/>
        </p:spPr>
        <p:txBody>
          <a:bodyPr wrap="square" rtlCol="0">
            <a:spAutoFit/>
          </a:bodyPr>
          <a:lstStyle/>
          <a:p>
            <a:r>
              <a:rPr lang="en-US" sz="1400" dirty="0"/>
              <a:t>Beach house relocated to higher ground. Image created by Ingrid Zabel for PRI's </a:t>
            </a:r>
            <a:r>
              <a:rPr lang="en-US" sz="1400" dirty="0" err="1"/>
              <a:t>Earth@Home</a:t>
            </a:r>
            <a:r>
              <a:rPr lang="en-US" sz="1400" dirty="0"/>
              <a:t> project (</a:t>
            </a:r>
            <a:r>
              <a:rPr lang="en-US" sz="1400" b="1" dirty="0">
                <a:hlinkClick r:id="rId2"/>
              </a:rPr>
              <a:t>CC BY-NC-SA 4.0 license)</a:t>
            </a:r>
            <a:r>
              <a:rPr lang="en-US" sz="1400" b="1" dirty="0"/>
              <a:t> </a:t>
            </a:r>
            <a:r>
              <a:rPr lang="en-US" sz="1400" dirty="0"/>
              <a:t>with images from Canva</a:t>
            </a:r>
          </a:p>
        </p:txBody>
      </p:sp>
      <p:pic>
        <p:nvPicPr>
          <p:cNvPr id="4" name="Picture 3" descr="Logo&#10;&#10;Description automatically generated with medium confidence">
            <a:extLst>
              <a:ext uri="{FF2B5EF4-FFF2-40B4-BE49-F238E27FC236}">
                <a16:creationId xmlns:a16="http://schemas.microsoft.com/office/drawing/2014/main" id="{27152066-7A4D-F719-ACC0-32545DF99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047" y="159957"/>
            <a:ext cx="4761905" cy="5466667"/>
          </a:xfrm>
          <a:prstGeom prst="rect">
            <a:avLst/>
          </a:prstGeom>
        </p:spPr>
      </p:pic>
    </p:spTree>
    <p:extLst>
      <p:ext uri="{BB962C8B-B14F-4D97-AF65-F5344CB8AC3E}">
        <p14:creationId xmlns:p14="http://schemas.microsoft.com/office/powerpoint/2010/main" val="1556292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49F4-0AA3-D3A6-0D3B-190104266402}"/>
              </a:ext>
            </a:extLst>
          </p:cNvPr>
          <p:cNvSpPr txBox="1"/>
          <p:nvPr/>
        </p:nvSpPr>
        <p:spPr>
          <a:xfrm>
            <a:off x="452582" y="4461164"/>
            <a:ext cx="3398982" cy="523220"/>
          </a:xfrm>
          <a:prstGeom prst="rect">
            <a:avLst/>
          </a:prstGeom>
          <a:noFill/>
        </p:spPr>
        <p:txBody>
          <a:bodyPr wrap="square" rtlCol="0">
            <a:spAutoFit/>
          </a:bodyPr>
          <a:lstStyle/>
          <a:p>
            <a:r>
              <a:rPr lang="en-US" sz="1400" dirty="0"/>
              <a:t>Worker installing underground fiber optic cables. Photo: Canva</a:t>
            </a:r>
          </a:p>
        </p:txBody>
      </p:sp>
      <p:pic>
        <p:nvPicPr>
          <p:cNvPr id="4" name="Picture 3" descr="A person digging in the dirt&#10;&#10;Description automatically generated with low confidence">
            <a:extLst>
              <a:ext uri="{FF2B5EF4-FFF2-40B4-BE49-F238E27FC236}">
                <a16:creationId xmlns:a16="http://schemas.microsoft.com/office/drawing/2014/main" id="{8AF12300-18A8-8AF9-D1FC-DE8822D46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389" y="0"/>
            <a:ext cx="4015222" cy="6858000"/>
          </a:xfrm>
          <a:prstGeom prst="rect">
            <a:avLst/>
          </a:prstGeom>
        </p:spPr>
      </p:pic>
    </p:spTree>
    <p:extLst>
      <p:ext uri="{BB962C8B-B14F-4D97-AF65-F5344CB8AC3E}">
        <p14:creationId xmlns:p14="http://schemas.microsoft.com/office/powerpoint/2010/main" val="1005894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1704</Words>
  <Application>Microsoft Office PowerPoint</Application>
  <PresentationFormat>Widescreen</PresentationFormat>
  <Paragraphs>46</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Zabel</dc:creator>
  <cp:lastModifiedBy>Ingrid Zabel</cp:lastModifiedBy>
  <cp:revision>29</cp:revision>
  <dcterms:created xsi:type="dcterms:W3CDTF">2022-10-24T14:30:16Z</dcterms:created>
  <dcterms:modified xsi:type="dcterms:W3CDTF">2022-10-24T17:52:56Z</dcterms:modified>
</cp:coreProperties>
</file>