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8" r:id="rId4"/>
    <p:sldId id="257" r:id="rId5"/>
    <p:sldId id="260" r:id="rId6"/>
    <p:sldId id="265" r:id="rId7"/>
    <p:sldId id="264" r:id="rId8"/>
    <p:sldId id="283" r:id="rId9"/>
    <p:sldId id="284" r:id="rId10"/>
    <p:sldId id="263" r:id="rId11"/>
    <p:sldId id="285" r:id="rId12"/>
    <p:sldId id="286" r:id="rId13"/>
    <p:sldId id="287" r:id="rId14"/>
    <p:sldId id="288" r:id="rId15"/>
    <p:sldId id="289" r:id="rId16"/>
    <p:sldId id="290" r:id="rId17"/>
    <p:sldId id="261" r:id="rId18"/>
    <p:sldId id="266" r:id="rId19"/>
    <p:sldId id="262" r:id="rId20"/>
    <p:sldId id="267" r:id="rId21"/>
    <p:sldId id="269" r:id="rId22"/>
    <p:sldId id="268" r:id="rId23"/>
    <p:sldId id="270" r:id="rId24"/>
    <p:sldId id="271" r:id="rId25"/>
    <p:sldId id="272" r:id="rId26"/>
    <p:sldId id="273" r:id="rId27"/>
    <p:sldId id="274" r:id="rId28"/>
    <p:sldId id="27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F2B1-6F06-BE21-B512-E1F240FFD3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4F087C-3B24-927C-9040-ABDE149D0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E717EB-02CC-C689-0185-CA150E2EBF8A}"/>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5" name="Footer Placeholder 4">
            <a:extLst>
              <a:ext uri="{FF2B5EF4-FFF2-40B4-BE49-F238E27FC236}">
                <a16:creationId xmlns:a16="http://schemas.microsoft.com/office/drawing/2014/main" id="{015C9309-27F7-3FD8-AE36-770FF5B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9B54F-F19B-86B1-6096-C9B041BC2060}"/>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3409116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8330-24AC-79E7-C8A4-A8B2980909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ACC66D-DA36-472B-BBBF-F4115807D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F5128-B2C7-5F08-DD42-AC4A6F602734}"/>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5" name="Footer Placeholder 4">
            <a:extLst>
              <a:ext uri="{FF2B5EF4-FFF2-40B4-BE49-F238E27FC236}">
                <a16:creationId xmlns:a16="http://schemas.microsoft.com/office/drawing/2014/main" id="{9B99F01B-54B5-5C41-76C3-658BAB375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A7BAF-5340-C594-D51F-9B1FD1BDCA2B}"/>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164393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7EAD7-3D00-B091-1D05-B51E54468C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CA1692-8C4D-E265-2CFC-C356E25298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32000-006E-5B91-D30E-D5C1BF5F4BB2}"/>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5" name="Footer Placeholder 4">
            <a:extLst>
              <a:ext uri="{FF2B5EF4-FFF2-40B4-BE49-F238E27FC236}">
                <a16:creationId xmlns:a16="http://schemas.microsoft.com/office/drawing/2014/main" id="{B4E5AE0D-E911-F605-B80C-AAC50332C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5B6D9-78FD-2C3A-A55A-02B55B42C933}"/>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82386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3E0D-32A5-5420-09DE-1FF9F0BAD0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2E9D9-3DA7-D3A6-8D47-D03D811475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E00AF-8D1B-2E07-6E4C-674000DBC2C9}"/>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5" name="Footer Placeholder 4">
            <a:extLst>
              <a:ext uri="{FF2B5EF4-FFF2-40B4-BE49-F238E27FC236}">
                <a16:creationId xmlns:a16="http://schemas.microsoft.com/office/drawing/2014/main" id="{02A10403-AB4E-18C9-BB9A-F1C045D2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197A2-32CC-CF57-1726-AF296E723882}"/>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391360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0AC8-95F6-3CA7-8C01-CD4C0E709D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D02816-BED2-524B-102D-A9F2CDBA2A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0382C1-80E5-CCE7-A293-FE09A53F9845}"/>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5" name="Footer Placeholder 4">
            <a:extLst>
              <a:ext uri="{FF2B5EF4-FFF2-40B4-BE49-F238E27FC236}">
                <a16:creationId xmlns:a16="http://schemas.microsoft.com/office/drawing/2014/main" id="{36B5F93F-BD21-8B1B-83AB-2CACACB38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7BD60-12E9-6890-AEC4-39B1038CB22D}"/>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4238488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E4C0-918C-1631-36D7-7D8BA2DD4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D4A7E-2F86-FAE5-EE73-AA716DCB8A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FF46F8-E698-907D-EFB0-55102C9EAF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582B85-A7F7-53D3-4355-534E68A34966}"/>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6" name="Footer Placeholder 5">
            <a:extLst>
              <a:ext uri="{FF2B5EF4-FFF2-40B4-BE49-F238E27FC236}">
                <a16:creationId xmlns:a16="http://schemas.microsoft.com/office/drawing/2014/main" id="{AB31BF07-90E4-7899-C79E-3E578A7A5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A49AE-FB94-56B1-890C-3DDCDB865086}"/>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46793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F8B5-C514-1A5C-8B32-6E9AF6F8E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0E9ECC-0734-A6DE-1BA0-5F49098FC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CF05D-B49C-5CD1-4701-A9984A9B6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5C5639-0382-30C7-A21C-56A170C53A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1E423-937D-0AF7-AC29-1D7BB55FBF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30E562-93F2-955E-9587-C59045854A5D}"/>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8" name="Footer Placeholder 7">
            <a:extLst>
              <a:ext uri="{FF2B5EF4-FFF2-40B4-BE49-F238E27FC236}">
                <a16:creationId xmlns:a16="http://schemas.microsoft.com/office/drawing/2014/main" id="{4A425EC9-B108-9842-FB28-D29B479A73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15BBD2-FC7C-6492-7730-39DB06C60D29}"/>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90640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89BA-87E2-D151-59FA-562D7008B1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1D3189-C0C8-3DB6-E329-484EF9018EC3}"/>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4" name="Footer Placeholder 3">
            <a:extLst>
              <a:ext uri="{FF2B5EF4-FFF2-40B4-BE49-F238E27FC236}">
                <a16:creationId xmlns:a16="http://schemas.microsoft.com/office/drawing/2014/main" id="{2447143D-DDC6-F4A0-745A-5616320B67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938BCE-AD48-0E35-E346-546BE9BCE12E}"/>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3421597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C79CF-47EB-E189-8A6C-E9BD0C4B54F1}"/>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3" name="Footer Placeholder 2">
            <a:extLst>
              <a:ext uri="{FF2B5EF4-FFF2-40B4-BE49-F238E27FC236}">
                <a16:creationId xmlns:a16="http://schemas.microsoft.com/office/drawing/2014/main" id="{10B9097F-E886-4C66-647C-E42A5DAD2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8AC38D-FFAB-7BAD-5B10-4908C3175BB4}"/>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264829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263E-4A4E-15DE-69F1-630ACAFE4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E1D068-1482-3F80-6348-261A375CD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4BEF1-A88C-1A2E-A110-6FC7CE4D27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5CF12-95E4-EC1D-19F4-1A4779A9AD0C}"/>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6" name="Footer Placeholder 5">
            <a:extLst>
              <a:ext uri="{FF2B5EF4-FFF2-40B4-BE49-F238E27FC236}">
                <a16:creationId xmlns:a16="http://schemas.microsoft.com/office/drawing/2014/main" id="{6D1E206B-4255-E343-2A58-CEA5E2F30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7CFCD-0460-949F-8D8F-D0649FC67DB8}"/>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356418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4E5EF-DBE8-1911-4781-E4318D40B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A1D07B-1F34-8412-9376-D2919ABAB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5FCCA9-F954-3C0F-5510-148EC38B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D030D-A0EE-0B4C-82E5-0C7F4C6F093E}"/>
              </a:ext>
            </a:extLst>
          </p:cNvPr>
          <p:cNvSpPr>
            <a:spLocks noGrp="1"/>
          </p:cNvSpPr>
          <p:nvPr>
            <p:ph type="dt" sz="half" idx="10"/>
          </p:nvPr>
        </p:nvSpPr>
        <p:spPr/>
        <p:txBody>
          <a:bodyPr/>
          <a:lstStyle/>
          <a:p>
            <a:fld id="{09ECA097-1228-4DDF-9271-49DC413E6984}" type="datetimeFigureOut">
              <a:rPr lang="en-US" smtClean="0"/>
              <a:t>7/7/2023</a:t>
            </a:fld>
            <a:endParaRPr lang="en-US"/>
          </a:p>
        </p:txBody>
      </p:sp>
      <p:sp>
        <p:nvSpPr>
          <p:cNvPr id="6" name="Footer Placeholder 5">
            <a:extLst>
              <a:ext uri="{FF2B5EF4-FFF2-40B4-BE49-F238E27FC236}">
                <a16:creationId xmlns:a16="http://schemas.microsoft.com/office/drawing/2014/main" id="{6F8065AF-E0CC-1E97-80A7-A01940FD2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A7926-CB9D-60E0-52EF-BD21F405E580}"/>
              </a:ext>
            </a:extLst>
          </p:cNvPr>
          <p:cNvSpPr>
            <a:spLocks noGrp="1"/>
          </p:cNvSpPr>
          <p:nvPr>
            <p:ph type="sldNum" sz="quarter" idx="12"/>
          </p:nvPr>
        </p:nvSpPr>
        <p:spPr/>
        <p:txBody>
          <a:bodyPr/>
          <a:lstStyle/>
          <a:p>
            <a:fld id="{3D76D1B6-D272-4DB4-AC5E-838D4FE60A82}" type="slidenum">
              <a:rPr lang="en-US" smtClean="0"/>
              <a:t>‹#›</a:t>
            </a:fld>
            <a:endParaRPr lang="en-US"/>
          </a:p>
        </p:txBody>
      </p:sp>
    </p:spTree>
    <p:extLst>
      <p:ext uri="{BB962C8B-B14F-4D97-AF65-F5344CB8AC3E}">
        <p14:creationId xmlns:p14="http://schemas.microsoft.com/office/powerpoint/2010/main" val="16296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CBF72-4837-0834-72AE-96364043A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DE674-9010-7069-EDFF-32E30FF16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496FE-344E-35E6-C0E8-815EA7A43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CA097-1228-4DDF-9271-49DC413E6984}" type="datetimeFigureOut">
              <a:rPr lang="en-US" smtClean="0"/>
              <a:t>7/7/2023</a:t>
            </a:fld>
            <a:endParaRPr lang="en-US"/>
          </a:p>
        </p:txBody>
      </p:sp>
      <p:sp>
        <p:nvSpPr>
          <p:cNvPr id="5" name="Footer Placeholder 4">
            <a:extLst>
              <a:ext uri="{FF2B5EF4-FFF2-40B4-BE49-F238E27FC236}">
                <a16:creationId xmlns:a16="http://schemas.microsoft.com/office/drawing/2014/main" id="{F403A559-0FE3-5995-8ACF-9328FF0301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06ABAE-66CA-3B9D-7A0F-5F70F0510D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6D1B6-D272-4DB4-AC5E-838D4FE60A82}" type="slidenum">
              <a:rPr lang="en-US" smtClean="0"/>
              <a:t>‹#›</a:t>
            </a:fld>
            <a:endParaRPr lang="en-US"/>
          </a:p>
        </p:txBody>
      </p:sp>
    </p:spTree>
    <p:extLst>
      <p:ext uri="{BB962C8B-B14F-4D97-AF65-F5344CB8AC3E}">
        <p14:creationId xmlns:p14="http://schemas.microsoft.com/office/powerpoint/2010/main" val="2681563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nd/2.0/"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hyperlink" Target="https://www.flickr.com/photos/98168367@N06/46868654382/"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Reagan_and_Gorbachev_signing.jpg"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limate-scenarios.canada.ca/?page=scen-rcp"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hyperlink" Target="https://livingatlas.arcgis.com/assessment-tool/home" TargetMode="External"/><Relationship Id="rId4" Type="http://schemas.openxmlformats.org/officeDocument/2006/relationships/hyperlink" Target="https://creativecommons.org/licenses/by-nc-sa/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cei.noaa.gov/"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www.ncei.noaa.gov/access/monitoring/monthly-repor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iea.org/data-and-statistics/charts/co2-emissions-in-selected-advanced-economies-2000-2021"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creativecommons.org/licenses/by-nc-sa/4.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ipcc.ch/report/ar6/syr/figures/summary-for-policymakers/figure-spm-6"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www.ipcc.ch/report/ar6/syr/"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Queen_Mary_Apocalypse_-_BL_Royal_MS_19_B_XV_f._14_First_Trumpet.jpg"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commons.wikimedia.org/wiki/File:Hitler_Walking_Near_Soldiers.pn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hyperlink" Target="https://commons.wikimedia.org/wiki/File:VillagePeople1978.jp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irnow.gov/" TargetMode="Externa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hyperlink" Target="https://gispub.epa.gov/airnow/?contours=ozonepm&amp;monitors=none&amp;showlegend=yes&amp;tab=archive&amp;archivedates=06/28/2023"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nasa.gov/image-feature/clouds-cover-the-island-of-hawaii"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sa/2.0/deed.en" TargetMode="External"/><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hyperlink" Target="https://commons.wikimedia.org/wiki/File:Climate_change_is_worse_than_homework_-_Melbourne_climate_strike_-_IMG_4122_(47385231041).jp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Flight_of_Lot.png"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nd/2.0/"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www.flickr.com/photos/premierofalberta/26359650513/in/photolist-HH2aw5-HH29sb-G6DsVd-GJ3um5-HH29CG-H27NAe-HkCUBu-GSBYrd-H27NMB-G6DthL-H27Nqz-HKZksx-HH29QL-HkCWCy-HKZkGR-HKZkXa-HkCVWo-GEnvEG-HKZmaK-H96BYd-HaCMH5-GgwP4o-GSBYW1-GMkfuL-GMkfdd-H27Nfp-GS2iry-H7vWuR-H96CXC-H6pBE5-GgtsnP-H5FamG-H5FaGb-Gaj6JZ-GZjPRf-Gd6Z6W-GMCBZU-GghE4M-HH29hG-HkCU21-FXVnBn-FVJi8s-H3GE1V-GUhh9a-GUi3ox-GXjbKN-H3GDfg-G5KnJA-G8bCqh-GVCTw9"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arth.google.com/web/search/Fort+McMurray,+AB,+Canada/@57.04273748,-111.65771488,311.29370902a,2204.66604514d,35y,188.59638149h,0t,0r/data=CoQBGloSVAolMHg1M2IwM2FlZWZmMWE0NDU5OjB4NWM4MTMzMzMwZGNhNzRiNxlSgln8AV1MQCHk1w-xQdhbwCoZRm9ydCBNY011cnJheSwgQUIsIENhbmFkYRgBIAEiJgokCVFPz4J2DTdAEU5Pz4J2DTfAGZwRwIAUQjVAIT2ooF2PF1XA"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levelandmemory.contentdm.oclc.org/digital/collection/press/id/605/rec/7"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org/publicdomain/zero/1.0/deed.en"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s://commons.wikimedia.org/wiki/File:Riverside_Park_benches.jpe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plane&#10;&#10;Description automatically generated with low confidence">
            <a:extLst>
              <a:ext uri="{FF2B5EF4-FFF2-40B4-BE49-F238E27FC236}">
                <a16:creationId xmlns:a16="http://schemas.microsoft.com/office/drawing/2014/main" id="{C2E6CACF-20FC-B0F2-2D1D-FA1A35A54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885" y="0"/>
            <a:ext cx="8988230" cy="6246820"/>
          </a:xfrm>
          <a:prstGeom prst="rect">
            <a:avLst/>
          </a:prstGeom>
        </p:spPr>
      </p:pic>
      <p:sp>
        <p:nvSpPr>
          <p:cNvPr id="4" name="TextBox 3">
            <a:extLst>
              <a:ext uri="{FF2B5EF4-FFF2-40B4-BE49-F238E27FC236}">
                <a16:creationId xmlns:a16="http://schemas.microsoft.com/office/drawing/2014/main" id="{A74A3B9A-16BA-CF08-78FC-DF96F2A2A0E4}"/>
              </a:ext>
            </a:extLst>
          </p:cNvPr>
          <p:cNvSpPr txBox="1"/>
          <p:nvPr/>
        </p:nvSpPr>
        <p:spPr>
          <a:xfrm>
            <a:off x="1761893" y="6333892"/>
            <a:ext cx="461376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Haas family collection, used with permission</a:t>
            </a:r>
          </a:p>
        </p:txBody>
      </p:sp>
    </p:spTree>
    <p:extLst>
      <p:ext uri="{BB962C8B-B14F-4D97-AF65-F5344CB8AC3E}">
        <p14:creationId xmlns:p14="http://schemas.microsoft.com/office/powerpoint/2010/main" val="5584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55139943-0A66-C20E-C880-FF57A6149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882" y="325893"/>
            <a:ext cx="9311595" cy="6206214"/>
          </a:xfrm>
          <a:prstGeom prst="rect">
            <a:avLst/>
          </a:prstGeom>
        </p:spPr>
      </p:pic>
      <p:sp>
        <p:nvSpPr>
          <p:cNvPr id="2" name="TextBox 1">
            <a:extLst>
              <a:ext uri="{FF2B5EF4-FFF2-40B4-BE49-F238E27FC236}">
                <a16:creationId xmlns:a16="http://schemas.microsoft.com/office/drawing/2014/main" id="{D48B39CA-F32A-7978-236D-072DAF35FBDD}"/>
              </a:ext>
            </a:extLst>
          </p:cNvPr>
          <p:cNvSpPr txBox="1"/>
          <p:nvPr/>
        </p:nvSpPr>
        <p:spPr>
          <a:xfrm>
            <a:off x="215412" y="366623"/>
            <a:ext cx="2083172" cy="612475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People celebrating the 2019 entry into force of the Kigali Amendment to the Montreal Protocol. The Montreal Protocol was the original international agreement that phased out production and use of ozone-depleting gases such as chlorofluorocarbons (CFCs). However, it turned out that hydrofluorocarbons (HFCs) that were developed to replace CFCs are very powerful, long-lived greenhouse gases, and the 2019 amendment is an agreement to replace HFCs with environmentally-friendly alternatives. Photo: Ministry of Environment - Rwanda (</a:t>
            </a:r>
            <a:r>
              <a:rPr lang="en-US" sz="1400" dirty="0">
                <a:latin typeface="Arial" panose="020B0604020202020204" pitchFamily="34" charset="0"/>
                <a:cs typeface="Arial" panose="020B0604020202020204" pitchFamily="34" charset="0"/>
                <a:hlinkClick r:id="rId3"/>
              </a:rPr>
              <a:t>CC BY-ND 2.0</a:t>
            </a:r>
            <a:r>
              <a:rPr lang="en-US" sz="1400" dirty="0">
                <a:latin typeface="Arial" panose="020B0604020202020204" pitchFamily="34" charset="0"/>
                <a:cs typeface="Arial" panose="020B0604020202020204" pitchFamily="34" charset="0"/>
              </a:rPr>
              <a:t>) via </a:t>
            </a:r>
            <a:r>
              <a:rPr lang="en-US" sz="1400" dirty="0">
                <a:latin typeface="Arial" panose="020B0604020202020204" pitchFamily="34" charset="0"/>
                <a:cs typeface="Arial" panose="020B0604020202020204" pitchFamily="34" charset="0"/>
                <a:hlinkClick r:id="rId4"/>
              </a:rPr>
              <a:t>Flickr</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0240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bench&#10;&#10;Description automatically generated">
            <a:extLst>
              <a:ext uri="{FF2B5EF4-FFF2-40B4-BE49-F238E27FC236}">
                <a16:creationId xmlns:a16="http://schemas.microsoft.com/office/drawing/2014/main" id="{884D8782-73DD-26CC-6B6C-00A17082A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218"/>
            <a:ext cx="12192000" cy="6096000"/>
          </a:xfrm>
          <a:prstGeom prst="rect">
            <a:avLst/>
          </a:prstGeom>
        </p:spPr>
      </p:pic>
      <p:sp>
        <p:nvSpPr>
          <p:cNvPr id="4" name="TextBox 3">
            <a:extLst>
              <a:ext uri="{FF2B5EF4-FFF2-40B4-BE49-F238E27FC236}">
                <a16:creationId xmlns:a16="http://schemas.microsoft.com/office/drawing/2014/main" id="{25B3C0F1-5F31-6FFD-43C0-D5D8C1D8E1CC}"/>
              </a:ext>
            </a:extLst>
          </p:cNvPr>
          <p:cNvSpPr txBox="1"/>
          <p:nvPr/>
        </p:nvSpPr>
        <p:spPr>
          <a:xfrm>
            <a:off x="234176" y="6322741"/>
            <a:ext cx="162736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Canva</a:t>
            </a:r>
          </a:p>
        </p:txBody>
      </p:sp>
    </p:spTree>
    <p:extLst>
      <p:ext uri="{BB962C8B-B14F-4D97-AF65-F5344CB8AC3E}">
        <p14:creationId xmlns:p14="http://schemas.microsoft.com/office/powerpoint/2010/main" val="2946396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men signing papers&#10;&#10;Description automatically generated">
            <a:extLst>
              <a:ext uri="{FF2B5EF4-FFF2-40B4-BE49-F238E27FC236}">
                <a16:creationId xmlns:a16="http://schemas.microsoft.com/office/drawing/2014/main" id="{AD2793BF-2F1A-0469-E4FE-F33855DEE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23" y="0"/>
            <a:ext cx="10374528" cy="6395896"/>
          </a:xfrm>
          <a:prstGeom prst="rect">
            <a:avLst/>
          </a:prstGeom>
        </p:spPr>
      </p:pic>
      <p:sp>
        <p:nvSpPr>
          <p:cNvPr id="4" name="TextBox 3">
            <a:extLst>
              <a:ext uri="{FF2B5EF4-FFF2-40B4-BE49-F238E27FC236}">
                <a16:creationId xmlns:a16="http://schemas.microsoft.com/office/drawing/2014/main" id="{543D1045-558B-4A94-C368-5B47C922B171}"/>
              </a:ext>
            </a:extLst>
          </p:cNvPr>
          <p:cNvSpPr txBox="1"/>
          <p:nvPr/>
        </p:nvSpPr>
        <p:spPr>
          <a:xfrm>
            <a:off x="780176" y="6395896"/>
            <a:ext cx="11234505"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President Reagan and General Secretary Gorbachev signing the INF Treaty in the East Room of the White House on December 8, 1987. Photo by White House Photographic Office (public domain) via </a:t>
            </a:r>
            <a:r>
              <a:rPr lang="en-US" sz="1400" dirty="0">
                <a:latin typeface="Arial" panose="020B0604020202020204" pitchFamily="34" charset="0"/>
                <a:cs typeface="Arial" panose="020B0604020202020204" pitchFamily="34" charset="0"/>
                <a:hlinkClick r:id="rId3"/>
              </a:rPr>
              <a:t>Wikimedia Commons</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0763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13CE37D-F77D-27B1-B03A-95B8E90C8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23" y="275768"/>
            <a:ext cx="11393490" cy="4058216"/>
          </a:xfrm>
          <a:prstGeom prst="rect">
            <a:avLst/>
          </a:prstGeom>
        </p:spPr>
      </p:pic>
      <p:sp>
        <p:nvSpPr>
          <p:cNvPr id="4" name="TextBox 3">
            <a:extLst>
              <a:ext uri="{FF2B5EF4-FFF2-40B4-BE49-F238E27FC236}">
                <a16:creationId xmlns:a16="http://schemas.microsoft.com/office/drawing/2014/main" id="{FBB6CEF2-2F9E-3C36-4547-C7F1D54378AB}"/>
              </a:ext>
            </a:extLst>
          </p:cNvPr>
          <p:cNvSpPr txBox="1"/>
          <p:nvPr/>
        </p:nvSpPr>
        <p:spPr>
          <a:xfrm>
            <a:off x="771788" y="4874004"/>
            <a:ext cx="10824855" cy="1169551"/>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Projections of the number of days per year in Chicago, IL in which the temperature reaches above 90°F. In the lower emissions scenario (</a:t>
            </a:r>
            <a:r>
              <a:rPr lang="en-US" sz="1400" b="1" dirty="0">
                <a:latin typeface="Arial" panose="020B0604020202020204" pitchFamily="34" charset="0"/>
                <a:cs typeface="Arial" panose="020B0604020202020204" pitchFamily="34" charset="0"/>
                <a:hlinkClick r:id="rId3"/>
              </a:rPr>
              <a:t>RCP4.5)</a:t>
            </a:r>
            <a:r>
              <a:rPr lang="en-US" sz="1400" dirty="0">
                <a:latin typeface="Arial" panose="020B0604020202020204" pitchFamily="34" charset="0"/>
                <a:cs typeface="Arial" panose="020B0604020202020204" pitchFamily="34" charset="0"/>
              </a:rPr>
              <a:t>, global carbon emissions reach a maximum in the year 2040 and then start to decline; in the higher emissions scenario (</a:t>
            </a:r>
            <a:r>
              <a:rPr lang="en-US" sz="1400" b="1" dirty="0">
                <a:latin typeface="Arial" panose="020B0604020202020204" pitchFamily="34" charset="0"/>
                <a:cs typeface="Arial" panose="020B0604020202020204" pitchFamily="34" charset="0"/>
                <a:hlinkClick r:id="rId3"/>
              </a:rPr>
              <a:t>RCP8.5</a:t>
            </a:r>
            <a:r>
              <a:rPr lang="en-US" sz="1400" dirty="0">
                <a:latin typeface="Arial" panose="020B0604020202020204" pitchFamily="34" charset="0"/>
                <a:cs typeface="Arial" panose="020B0604020202020204" pitchFamily="34" charset="0"/>
              </a:rPr>
              <a:t>), global carbon emissions increase throughout the 21st century. Figure by Ingrid Zabel for PRI's </a:t>
            </a:r>
            <a:r>
              <a:rPr lang="en-US" sz="1400" dirty="0" err="1">
                <a:latin typeface="Arial" panose="020B0604020202020204" pitchFamily="34" charset="0"/>
                <a:cs typeface="Arial" panose="020B0604020202020204" pitchFamily="34" charset="0"/>
              </a:rPr>
              <a:t>Earth@Home</a:t>
            </a:r>
            <a:r>
              <a:rPr lang="en-US" sz="1400" dirty="0">
                <a:latin typeface="Arial" panose="020B0604020202020204" pitchFamily="34" charset="0"/>
                <a:cs typeface="Arial" panose="020B0604020202020204" pitchFamily="34" charset="0"/>
              </a:rPr>
              <a:t> project (</a:t>
            </a:r>
            <a:r>
              <a:rPr lang="en-US" sz="1400" b="1" dirty="0">
                <a:latin typeface="Arial" panose="020B0604020202020204" pitchFamily="34" charset="0"/>
                <a:cs typeface="Arial" panose="020B0604020202020204" pitchFamily="34" charset="0"/>
                <a:hlinkClick r:id="rId4"/>
              </a:rPr>
              <a:t>CC BY-NC-SA 4.0 license)</a:t>
            </a:r>
            <a:r>
              <a:rPr lang="en-US" sz="1400" dirty="0">
                <a:latin typeface="Arial" panose="020B0604020202020204" pitchFamily="34" charset="0"/>
                <a:cs typeface="Arial" panose="020B0604020202020204" pitchFamily="34" charset="0"/>
              </a:rPr>
              <a:t>, with chart from the National Oceanic and Atmospheric Administration's </a:t>
            </a:r>
            <a:r>
              <a:rPr lang="en-US" sz="1400" b="1" dirty="0">
                <a:latin typeface="Arial" panose="020B0604020202020204" pitchFamily="34" charset="0"/>
                <a:cs typeface="Arial" panose="020B0604020202020204" pitchFamily="34" charset="0"/>
                <a:hlinkClick r:id="rId5"/>
              </a:rPr>
              <a:t>Climate Mapping for Resilience and Adaptation</a:t>
            </a:r>
            <a:r>
              <a:rPr lang="en-US" sz="1400" dirty="0">
                <a:latin typeface="Arial" panose="020B0604020202020204" pitchFamily="34" charset="0"/>
                <a:cs typeface="Arial" panose="020B0604020202020204" pitchFamily="34" charset="0"/>
              </a:rPr>
              <a:t> tool.</a:t>
            </a:r>
          </a:p>
        </p:txBody>
      </p:sp>
    </p:spTree>
    <p:extLst>
      <p:ext uri="{BB962C8B-B14F-4D97-AF65-F5344CB8AC3E}">
        <p14:creationId xmlns:p14="http://schemas.microsoft.com/office/powerpoint/2010/main" val="137465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colored text&#10;&#10;Description automatically generated">
            <a:extLst>
              <a:ext uri="{FF2B5EF4-FFF2-40B4-BE49-F238E27FC236}">
                <a16:creationId xmlns:a16="http://schemas.microsoft.com/office/drawing/2014/main" id="{B0FC45BE-7BC0-98DE-ABC4-8E9B97577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058" y="0"/>
            <a:ext cx="9001465" cy="6858000"/>
          </a:xfrm>
          <a:prstGeom prst="rect">
            <a:avLst/>
          </a:prstGeom>
        </p:spPr>
      </p:pic>
      <p:sp>
        <p:nvSpPr>
          <p:cNvPr id="4" name="TextBox 3">
            <a:extLst>
              <a:ext uri="{FF2B5EF4-FFF2-40B4-BE49-F238E27FC236}">
                <a16:creationId xmlns:a16="http://schemas.microsoft.com/office/drawing/2014/main" id="{03508B75-442D-F1C0-94E7-954B04A15B4F}"/>
              </a:ext>
            </a:extLst>
          </p:cNvPr>
          <p:cNvSpPr txBox="1"/>
          <p:nvPr/>
        </p:nvSpPr>
        <p:spPr>
          <a:xfrm>
            <a:off x="521478" y="1442906"/>
            <a:ext cx="2087498" cy="2677656"/>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summary map from NOAA's Global Climate Report for May 2023 is pretty depressing. See this and other monthly climate reports on NOAA's </a:t>
            </a:r>
            <a:r>
              <a:rPr lang="en-US" sz="1400" dirty="0">
                <a:latin typeface="Arial" panose="020B0604020202020204" pitchFamily="34" charset="0"/>
                <a:cs typeface="Arial" panose="020B0604020202020204" pitchFamily="34" charset="0"/>
                <a:hlinkClick r:id="rId3"/>
              </a:rPr>
              <a:t>National Centers for Environmental Information</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4"/>
              </a:rPr>
              <a:t>Monthly Reports page</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669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showing the number of countries/regions&#10;&#10;Description automatically generated">
            <a:extLst>
              <a:ext uri="{FF2B5EF4-FFF2-40B4-BE49-F238E27FC236}">
                <a16:creationId xmlns:a16="http://schemas.microsoft.com/office/drawing/2014/main" id="{40C0C3AD-510E-6CD2-0F2A-2BD3EC8A8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36" y="219041"/>
            <a:ext cx="10291527" cy="5254095"/>
          </a:xfrm>
          <a:prstGeom prst="rect">
            <a:avLst/>
          </a:prstGeom>
        </p:spPr>
      </p:pic>
      <p:sp>
        <p:nvSpPr>
          <p:cNvPr id="4" name="TextBox 3">
            <a:extLst>
              <a:ext uri="{FF2B5EF4-FFF2-40B4-BE49-F238E27FC236}">
                <a16:creationId xmlns:a16="http://schemas.microsoft.com/office/drawing/2014/main" id="{FBEB2E5A-624D-EF63-0AC5-8327F76B491A}"/>
              </a:ext>
            </a:extLst>
          </p:cNvPr>
          <p:cNvSpPr txBox="1"/>
          <p:nvPr/>
        </p:nvSpPr>
        <p:spPr>
          <a:xfrm>
            <a:off x="880845" y="5821960"/>
            <a:ext cx="939849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CO2 emissions in selected advanced economies, 2000-2021. Figure by Ingrid Zabel for PRI's </a:t>
            </a:r>
            <a:r>
              <a:rPr lang="en-US" sz="1400" dirty="0" err="1">
                <a:latin typeface="Arial" panose="020B0604020202020204" pitchFamily="34" charset="0"/>
                <a:cs typeface="Arial" panose="020B0604020202020204" pitchFamily="34" charset="0"/>
              </a:rPr>
              <a:t>Earth@Home</a:t>
            </a:r>
            <a:r>
              <a:rPr lang="en-US" sz="1400" dirty="0">
                <a:latin typeface="Arial" panose="020B0604020202020204" pitchFamily="34" charset="0"/>
                <a:cs typeface="Arial" panose="020B0604020202020204" pitchFamily="34" charset="0"/>
              </a:rPr>
              <a:t> project with data from </a:t>
            </a:r>
            <a:r>
              <a:rPr lang="en-US" sz="1400" dirty="0">
                <a:latin typeface="Arial" panose="020B0604020202020204" pitchFamily="34" charset="0"/>
                <a:cs typeface="Arial" panose="020B0604020202020204" pitchFamily="34" charset="0"/>
                <a:hlinkClick r:id="rId3"/>
              </a:rPr>
              <a:t>International Energy Agency (IEA)</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4"/>
              </a:rPr>
              <a:t>CC BY-NC-SA 4.0 license)</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14434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aph&#10;&#10;Description automatically generated">
            <a:extLst>
              <a:ext uri="{FF2B5EF4-FFF2-40B4-BE49-F238E27FC236}">
                <a16:creationId xmlns:a16="http://schemas.microsoft.com/office/drawing/2014/main" id="{D3907A47-9D37-F2D5-7373-D70047773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805" y="386759"/>
            <a:ext cx="8236867" cy="5865897"/>
          </a:xfrm>
          <a:prstGeom prst="rect">
            <a:avLst/>
          </a:prstGeom>
        </p:spPr>
      </p:pic>
      <p:sp>
        <p:nvSpPr>
          <p:cNvPr id="4" name="TextBox 3">
            <a:extLst>
              <a:ext uri="{FF2B5EF4-FFF2-40B4-BE49-F238E27FC236}">
                <a16:creationId xmlns:a16="http://schemas.microsoft.com/office/drawing/2014/main" id="{BC33E319-1C59-814A-65D7-ADA14F7211C9}"/>
              </a:ext>
            </a:extLst>
          </p:cNvPr>
          <p:cNvSpPr txBox="1"/>
          <p:nvPr/>
        </p:nvSpPr>
        <p:spPr>
          <a:xfrm>
            <a:off x="511730" y="1350628"/>
            <a:ext cx="2491529" cy="289310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Our climate future is uncertain. One of the greatest contributors to that uncertainty is the difficulty in predicting human behaviors across multiple scales. How will government and industry act? Will individuals engage in collective actions? This is </a:t>
            </a:r>
            <a:r>
              <a:rPr lang="en-US" sz="1400" dirty="0">
                <a:latin typeface="Arial" panose="020B0604020202020204" pitchFamily="34" charset="0"/>
                <a:cs typeface="Arial" panose="020B0604020202020204" pitchFamily="34" charset="0"/>
                <a:hlinkClick r:id="rId3"/>
              </a:rPr>
              <a:t>Figure SPM.6</a:t>
            </a:r>
            <a:r>
              <a:rPr lang="en-US" sz="1400" dirty="0">
                <a:latin typeface="Arial" panose="020B0604020202020204" pitchFamily="34" charset="0"/>
                <a:cs typeface="Arial" panose="020B0604020202020204" pitchFamily="34" charset="0"/>
              </a:rPr>
              <a:t> from the IPCC's </a:t>
            </a:r>
            <a:r>
              <a:rPr lang="en-US" sz="1400" dirty="0">
                <a:latin typeface="Arial" panose="020B0604020202020204" pitchFamily="34" charset="0"/>
                <a:cs typeface="Arial" panose="020B0604020202020204" pitchFamily="34" charset="0"/>
                <a:hlinkClick r:id="rId4"/>
              </a:rPr>
              <a:t>Synthesis Report of the Sixth Assessment Report</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31000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C9E06F-0DC0-83C0-29F2-E94583907973}"/>
              </a:ext>
            </a:extLst>
          </p:cNvPr>
          <p:cNvSpPr txBox="1"/>
          <p:nvPr/>
        </p:nvSpPr>
        <p:spPr>
          <a:xfrm>
            <a:off x="247986" y="6298495"/>
            <a:ext cx="1168954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from Haas family collection, used with permission</a:t>
            </a:r>
          </a:p>
        </p:txBody>
      </p:sp>
      <p:pic>
        <p:nvPicPr>
          <p:cNvPr id="5" name="Picture 4" descr="A couple of young boys walking on a sidewalk&#10;&#10;Description automatically generated">
            <a:extLst>
              <a:ext uri="{FF2B5EF4-FFF2-40B4-BE49-F238E27FC236}">
                <a16:creationId xmlns:a16="http://schemas.microsoft.com/office/drawing/2014/main" id="{52650B02-8C81-3C9E-2226-9F73C5715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463" y="0"/>
            <a:ext cx="10051073" cy="6265169"/>
          </a:xfrm>
          <a:prstGeom prst="rect">
            <a:avLst/>
          </a:prstGeom>
        </p:spPr>
      </p:pic>
    </p:spTree>
    <p:extLst>
      <p:ext uri="{BB962C8B-B14F-4D97-AF65-F5344CB8AC3E}">
        <p14:creationId xmlns:p14="http://schemas.microsoft.com/office/powerpoint/2010/main" val="69911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uniform and a person in uniform&#10;&#10;Description automatically generated">
            <a:extLst>
              <a:ext uri="{FF2B5EF4-FFF2-40B4-BE49-F238E27FC236}">
                <a16:creationId xmlns:a16="http://schemas.microsoft.com/office/drawing/2014/main" id="{B7109374-C343-796C-82B8-6A09924B0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5C36D320-3DEF-F953-5CE0-D125C565F383}"/>
              </a:ext>
            </a:extLst>
          </p:cNvPr>
          <p:cNvSpPr txBox="1"/>
          <p:nvPr/>
        </p:nvSpPr>
        <p:spPr>
          <a:xfrm>
            <a:off x="167985" y="2122618"/>
            <a:ext cx="1451090"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from Haas family collection, used with permission</a:t>
            </a:r>
          </a:p>
        </p:txBody>
      </p:sp>
    </p:spTree>
    <p:extLst>
      <p:ext uri="{BB962C8B-B14F-4D97-AF65-F5344CB8AC3E}">
        <p14:creationId xmlns:p14="http://schemas.microsoft.com/office/powerpoint/2010/main" val="130029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stone, picture frame&#10;&#10;Description automatically generated">
            <a:extLst>
              <a:ext uri="{FF2B5EF4-FFF2-40B4-BE49-F238E27FC236}">
                <a16:creationId xmlns:a16="http://schemas.microsoft.com/office/drawing/2014/main" id="{0A471D61-1B1D-ECCE-C409-35AA0190D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5402"/>
          </a:xfrm>
          <a:prstGeom prst="rect">
            <a:avLst/>
          </a:prstGeom>
        </p:spPr>
      </p:pic>
      <p:sp>
        <p:nvSpPr>
          <p:cNvPr id="4" name="TextBox 3">
            <a:extLst>
              <a:ext uri="{FF2B5EF4-FFF2-40B4-BE49-F238E27FC236}">
                <a16:creationId xmlns:a16="http://schemas.microsoft.com/office/drawing/2014/main" id="{811479DA-CBA9-F992-D127-86BF9DCA5CCE}"/>
              </a:ext>
            </a:extLst>
          </p:cNvPr>
          <p:cNvSpPr txBox="1"/>
          <p:nvPr/>
        </p:nvSpPr>
        <p:spPr>
          <a:xfrm>
            <a:off x="234176" y="6322741"/>
            <a:ext cx="461376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Haas family collection, used with permission</a:t>
            </a:r>
          </a:p>
        </p:txBody>
      </p:sp>
    </p:spTree>
    <p:extLst>
      <p:ext uri="{BB962C8B-B14F-4D97-AF65-F5344CB8AC3E}">
        <p14:creationId xmlns:p14="http://schemas.microsoft.com/office/powerpoint/2010/main" val="238143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B75C0E2-5441-6D89-988B-0DBF7FA3D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176" y="0"/>
            <a:ext cx="8867647" cy="6211787"/>
          </a:xfrm>
          <a:prstGeom prst="rect">
            <a:avLst/>
          </a:prstGeom>
        </p:spPr>
      </p:pic>
      <p:sp>
        <p:nvSpPr>
          <p:cNvPr id="2" name="TextBox 1">
            <a:extLst>
              <a:ext uri="{FF2B5EF4-FFF2-40B4-BE49-F238E27FC236}">
                <a16:creationId xmlns:a16="http://schemas.microsoft.com/office/drawing/2014/main" id="{D049A2E5-B993-DF2A-F078-521D2C5186C3}"/>
              </a:ext>
            </a:extLst>
          </p:cNvPr>
          <p:cNvSpPr txBox="1"/>
          <p:nvPr/>
        </p:nvSpPr>
        <p:spPr>
          <a:xfrm>
            <a:off x="746620" y="6384022"/>
            <a:ext cx="829188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Queen Mary Apocalypse, 14th century, unknown artist, public domain license via </a:t>
            </a:r>
            <a:r>
              <a:rPr lang="en-US" sz="1400" dirty="0">
                <a:latin typeface="Arial" panose="020B0604020202020204" pitchFamily="34" charset="0"/>
                <a:cs typeface="Arial" panose="020B0604020202020204" pitchFamily="34" charset="0"/>
                <a:hlinkClick r:id="rId3"/>
              </a:rPr>
              <a:t>Wikimedia Commons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9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aby and a baby with her children&#10;&#10;Description automatically generated">
            <a:extLst>
              <a:ext uri="{FF2B5EF4-FFF2-40B4-BE49-F238E27FC236}">
                <a16:creationId xmlns:a16="http://schemas.microsoft.com/office/drawing/2014/main" id="{4A081255-BA7A-4C63-E9E4-522D5E3B1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2" y="0"/>
            <a:ext cx="10837335" cy="6469889"/>
          </a:xfrm>
          <a:prstGeom prst="rect">
            <a:avLst/>
          </a:prstGeom>
        </p:spPr>
      </p:pic>
      <p:sp>
        <p:nvSpPr>
          <p:cNvPr id="6" name="TextBox 5">
            <a:extLst>
              <a:ext uri="{FF2B5EF4-FFF2-40B4-BE49-F238E27FC236}">
                <a16:creationId xmlns:a16="http://schemas.microsoft.com/office/drawing/2014/main" id="{4AB6E0EF-2F6F-91EE-3288-637BC17D140F}"/>
              </a:ext>
            </a:extLst>
          </p:cNvPr>
          <p:cNvSpPr txBox="1"/>
          <p:nvPr/>
        </p:nvSpPr>
        <p:spPr>
          <a:xfrm>
            <a:off x="1073996" y="6550223"/>
            <a:ext cx="461376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Haas family collection, used with permission</a:t>
            </a:r>
          </a:p>
        </p:txBody>
      </p:sp>
    </p:spTree>
    <p:extLst>
      <p:ext uri="{BB962C8B-B14F-4D97-AF65-F5344CB8AC3E}">
        <p14:creationId xmlns:p14="http://schemas.microsoft.com/office/powerpoint/2010/main" val="81351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oldiers in uniform standing in a line&#10;&#10;Description automatically generated">
            <a:extLst>
              <a:ext uri="{FF2B5EF4-FFF2-40B4-BE49-F238E27FC236}">
                <a16:creationId xmlns:a16="http://schemas.microsoft.com/office/drawing/2014/main" id="{7947B8B5-4E1F-D7B8-5C0C-B131F0E00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279" y="0"/>
            <a:ext cx="8602369" cy="6858000"/>
          </a:xfrm>
          <a:prstGeom prst="rect">
            <a:avLst/>
          </a:prstGeom>
        </p:spPr>
      </p:pic>
      <p:sp>
        <p:nvSpPr>
          <p:cNvPr id="4" name="TextBox 3">
            <a:extLst>
              <a:ext uri="{FF2B5EF4-FFF2-40B4-BE49-F238E27FC236}">
                <a16:creationId xmlns:a16="http://schemas.microsoft.com/office/drawing/2014/main" id="{D422B242-E89B-C179-FCFD-25B558D8BB00}"/>
              </a:ext>
            </a:extLst>
          </p:cNvPr>
          <p:cNvSpPr txBox="1"/>
          <p:nvPr/>
        </p:nvSpPr>
        <p:spPr>
          <a:xfrm>
            <a:off x="486562" y="1115736"/>
            <a:ext cx="2248249" cy="2462213"/>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Hitler Walking Near Soldiers. Unidentified photographer (probably the photo studio/company of Heinrich Hoffmann, published/released through news and photo agencies). </a:t>
            </a:r>
            <a:r>
              <a:rPr lang="en-US" sz="1400" dirty="0" err="1">
                <a:latin typeface="Arial" panose="020B0604020202020204" pitchFamily="34" charset="0"/>
                <a:cs typeface="Arial" panose="020B0604020202020204" pitchFamily="34" charset="0"/>
              </a:rPr>
              <a:t>GattoFurryPazzo</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CC BY-SA 4.0 license</a:t>
            </a:r>
            <a:r>
              <a:rPr lang="en-US" sz="1400" dirty="0">
                <a:latin typeface="Arial" panose="020B0604020202020204" pitchFamily="34" charset="0"/>
                <a:cs typeface="Arial" panose="020B0604020202020204" pitchFamily="34" charset="0"/>
              </a:rPr>
              <a:t>) via </a:t>
            </a:r>
            <a:r>
              <a:rPr lang="en-US" sz="1400" dirty="0">
                <a:latin typeface="Arial" panose="020B0604020202020204" pitchFamily="34" charset="0"/>
                <a:cs typeface="Arial" panose="020B0604020202020204" pitchFamily="34" charset="0"/>
                <a:hlinkClick r:id="rId4"/>
              </a:rPr>
              <a:t>Wikimedia Commons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912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young boys in matching shirts&#10;&#10;Description automatically generated">
            <a:extLst>
              <a:ext uri="{FF2B5EF4-FFF2-40B4-BE49-F238E27FC236}">
                <a16:creationId xmlns:a16="http://schemas.microsoft.com/office/drawing/2014/main" id="{D8106F3C-3E95-8454-1C29-E26C636D0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094" y="0"/>
            <a:ext cx="8653841" cy="6858000"/>
          </a:xfrm>
          <a:prstGeom prst="rect">
            <a:avLst/>
          </a:prstGeom>
        </p:spPr>
      </p:pic>
      <p:sp>
        <p:nvSpPr>
          <p:cNvPr id="3" name="TextBox 2">
            <a:extLst>
              <a:ext uri="{FF2B5EF4-FFF2-40B4-BE49-F238E27FC236}">
                <a16:creationId xmlns:a16="http://schemas.microsoft.com/office/drawing/2014/main" id="{8626D07B-C0BF-71FF-0102-E5B2776753C6}"/>
              </a:ext>
            </a:extLst>
          </p:cNvPr>
          <p:cNvSpPr txBox="1"/>
          <p:nvPr/>
        </p:nvSpPr>
        <p:spPr>
          <a:xfrm>
            <a:off x="822326" y="2265232"/>
            <a:ext cx="2154768"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from Haas family collection, used with permission</a:t>
            </a:r>
          </a:p>
        </p:txBody>
      </p:sp>
    </p:spTree>
    <p:extLst>
      <p:ext uri="{BB962C8B-B14F-4D97-AF65-F5344CB8AC3E}">
        <p14:creationId xmlns:p14="http://schemas.microsoft.com/office/powerpoint/2010/main" val="4284409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clothing&#10;&#10;Description automatically generated">
            <a:extLst>
              <a:ext uri="{FF2B5EF4-FFF2-40B4-BE49-F238E27FC236}">
                <a16:creationId xmlns:a16="http://schemas.microsoft.com/office/drawing/2014/main" id="{B9E3BEBA-DEC7-6F78-914B-B9AC0F9D8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479" y="97098"/>
            <a:ext cx="9013042" cy="5936056"/>
          </a:xfrm>
          <a:prstGeom prst="rect">
            <a:avLst/>
          </a:prstGeom>
        </p:spPr>
      </p:pic>
      <p:sp>
        <p:nvSpPr>
          <p:cNvPr id="4" name="TextBox 3">
            <a:extLst>
              <a:ext uri="{FF2B5EF4-FFF2-40B4-BE49-F238E27FC236}">
                <a16:creationId xmlns:a16="http://schemas.microsoft.com/office/drawing/2014/main" id="{D546E3DD-1B70-0920-F83E-BABF9D9EB677}"/>
              </a:ext>
            </a:extLst>
          </p:cNvPr>
          <p:cNvSpPr txBox="1"/>
          <p:nvPr/>
        </p:nvSpPr>
        <p:spPr>
          <a:xfrm>
            <a:off x="1533408" y="6211669"/>
            <a:ext cx="9125184"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Original members of the disco group Village People 1978. Mario </a:t>
            </a:r>
            <a:r>
              <a:rPr lang="en-US" sz="1400" dirty="0" err="1">
                <a:latin typeface="Arial" panose="020B0604020202020204" pitchFamily="34" charset="0"/>
                <a:cs typeface="Arial" panose="020B0604020202020204" pitchFamily="34" charset="0"/>
              </a:rPr>
              <a:t>Casciano</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CC BY-SA 3.0 license</a:t>
            </a:r>
            <a:r>
              <a:rPr lang="en-US" sz="1400" dirty="0">
                <a:latin typeface="Arial" panose="020B0604020202020204" pitchFamily="34" charset="0"/>
                <a:cs typeface="Arial" panose="020B0604020202020204" pitchFamily="34" charset="0"/>
              </a:rPr>
              <a:t>) via </a:t>
            </a:r>
            <a:r>
              <a:rPr lang="en-US" sz="1400" dirty="0">
                <a:latin typeface="Arial" panose="020B0604020202020204" pitchFamily="34" charset="0"/>
                <a:cs typeface="Arial" panose="020B0604020202020204" pitchFamily="34" charset="0"/>
                <a:hlinkClick r:id="rId4"/>
              </a:rPr>
              <a:t>Wikimedia Commons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156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7DE19683-4810-F8FA-85C4-933480C57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185" y="83890"/>
            <a:ext cx="9597629" cy="5931335"/>
          </a:xfrm>
          <a:prstGeom prst="rect">
            <a:avLst/>
          </a:prstGeom>
        </p:spPr>
      </p:pic>
      <p:sp>
        <p:nvSpPr>
          <p:cNvPr id="4" name="TextBox 3">
            <a:extLst>
              <a:ext uri="{FF2B5EF4-FFF2-40B4-BE49-F238E27FC236}">
                <a16:creationId xmlns:a16="http://schemas.microsoft.com/office/drawing/2014/main" id="{90AF68C0-86A6-4538-89F5-F3541F4C7D6E}"/>
              </a:ext>
            </a:extLst>
          </p:cNvPr>
          <p:cNvSpPr txBox="1"/>
          <p:nvPr/>
        </p:nvSpPr>
        <p:spPr>
          <a:xfrm>
            <a:off x="1297185" y="6127779"/>
            <a:ext cx="979018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Canadian wildfires caused poor air quality throughout much of the United States in June of 2023. This image shows June 28, 2023. See the current Air Quality Index at </a:t>
            </a:r>
            <a:r>
              <a:rPr lang="en-US" sz="1400" dirty="0">
                <a:latin typeface="Arial" panose="020B0604020202020204" pitchFamily="34" charset="0"/>
                <a:cs typeface="Arial" panose="020B0604020202020204" pitchFamily="34" charset="0"/>
                <a:hlinkClick r:id="rId3"/>
              </a:rPr>
              <a:t>airnow.gov</a:t>
            </a:r>
            <a:r>
              <a:rPr lang="en-US" sz="1400" dirty="0">
                <a:latin typeface="Arial" panose="020B0604020202020204" pitchFamily="34" charset="0"/>
                <a:cs typeface="Arial" panose="020B0604020202020204" pitchFamily="34" charset="0"/>
              </a:rPr>
              <a:t>. Source: </a:t>
            </a:r>
            <a:r>
              <a:rPr lang="en-US" sz="1400" dirty="0" err="1">
                <a:latin typeface="Arial" panose="020B0604020202020204" pitchFamily="34" charset="0"/>
                <a:cs typeface="Arial" panose="020B0604020202020204" pitchFamily="34" charset="0"/>
                <a:hlinkClick r:id="rId4"/>
              </a:rPr>
              <a:t>AirNow</a:t>
            </a:r>
            <a:r>
              <a:rPr lang="en-US" sz="1400" dirty="0">
                <a:latin typeface="Arial" panose="020B0604020202020204" pitchFamily="34" charset="0"/>
                <a:cs typeface="Arial" panose="020B0604020202020204" pitchFamily="34" charset="0"/>
                <a:hlinkClick r:id="rId4"/>
              </a:rPr>
              <a:t> Archive</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31100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B53EFCA-9461-0803-1704-A535F1693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807" y="0"/>
            <a:ext cx="9125749" cy="6858000"/>
          </a:xfrm>
          <a:prstGeom prst="rect">
            <a:avLst/>
          </a:prstGeom>
        </p:spPr>
      </p:pic>
      <p:sp>
        <p:nvSpPr>
          <p:cNvPr id="4" name="TextBox 3">
            <a:extLst>
              <a:ext uri="{FF2B5EF4-FFF2-40B4-BE49-F238E27FC236}">
                <a16:creationId xmlns:a16="http://schemas.microsoft.com/office/drawing/2014/main" id="{DEBCF04F-F645-0FFA-E43B-B33888F09477}"/>
              </a:ext>
            </a:extLst>
          </p:cNvPr>
          <p:cNvSpPr txBox="1"/>
          <p:nvPr/>
        </p:nvSpPr>
        <p:spPr>
          <a:xfrm>
            <a:off x="461600" y="2500123"/>
            <a:ext cx="1761483"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Photo by Nellie Duggan-Haas</a:t>
            </a:r>
          </a:p>
        </p:txBody>
      </p:sp>
    </p:spTree>
    <p:extLst>
      <p:ext uri="{BB962C8B-B14F-4D97-AF65-F5344CB8AC3E}">
        <p14:creationId xmlns:p14="http://schemas.microsoft.com/office/powerpoint/2010/main" val="3562975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nting a plant&#10;&#10;Description automatically generated">
            <a:extLst>
              <a:ext uri="{FF2B5EF4-FFF2-40B4-BE49-F238E27FC236}">
                <a16:creationId xmlns:a16="http://schemas.microsoft.com/office/drawing/2014/main" id="{814DAFFD-9321-AAF9-9D20-8FC079782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71500"/>
            <a:ext cx="11430000" cy="5715000"/>
          </a:xfrm>
          <a:prstGeom prst="rect">
            <a:avLst/>
          </a:prstGeom>
        </p:spPr>
      </p:pic>
      <p:sp>
        <p:nvSpPr>
          <p:cNvPr id="4" name="TextBox 3">
            <a:extLst>
              <a:ext uri="{FF2B5EF4-FFF2-40B4-BE49-F238E27FC236}">
                <a16:creationId xmlns:a16="http://schemas.microsoft.com/office/drawing/2014/main" id="{6026C383-F135-B014-829D-95481DCE2019}"/>
              </a:ext>
            </a:extLst>
          </p:cNvPr>
          <p:cNvSpPr txBox="1"/>
          <p:nvPr/>
        </p:nvSpPr>
        <p:spPr>
          <a:xfrm>
            <a:off x="234176" y="6322741"/>
            <a:ext cx="162736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Canva</a:t>
            </a:r>
          </a:p>
        </p:txBody>
      </p:sp>
    </p:spTree>
    <p:extLst>
      <p:ext uri="{BB962C8B-B14F-4D97-AF65-F5344CB8AC3E}">
        <p14:creationId xmlns:p14="http://schemas.microsoft.com/office/powerpoint/2010/main" val="369292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earth from the sky&#10;&#10;Description automatically generated">
            <a:extLst>
              <a:ext uri="{FF2B5EF4-FFF2-40B4-BE49-F238E27FC236}">
                <a16:creationId xmlns:a16="http://schemas.microsoft.com/office/drawing/2014/main" id="{96EB338C-F0BB-04E3-774D-2971A7EF8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24" y="82625"/>
            <a:ext cx="10627151" cy="5969147"/>
          </a:xfrm>
          <a:prstGeom prst="rect">
            <a:avLst/>
          </a:prstGeom>
        </p:spPr>
      </p:pic>
      <p:sp>
        <p:nvSpPr>
          <p:cNvPr id="4" name="TextBox 3">
            <a:extLst>
              <a:ext uri="{FF2B5EF4-FFF2-40B4-BE49-F238E27FC236}">
                <a16:creationId xmlns:a16="http://schemas.microsoft.com/office/drawing/2014/main" id="{C8C3672B-64DF-C20A-43B9-5772A8B8C9E3}"/>
              </a:ext>
            </a:extLst>
          </p:cNvPr>
          <p:cNvSpPr txBox="1"/>
          <p:nvPr/>
        </p:nvSpPr>
        <p:spPr>
          <a:xfrm>
            <a:off x="669301" y="6129044"/>
            <a:ext cx="10853395"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world is beautiful. Clouds cover the Island of Hawaii, the youngest and largest of eight islands in the chain, as the International Space Station orbited 258 miles above the Pacific Ocean on June 24, 2023. Photo credit: </a:t>
            </a:r>
            <a:r>
              <a:rPr lang="en-US" sz="1400" dirty="0">
                <a:latin typeface="Arial" panose="020B0604020202020204" pitchFamily="34" charset="0"/>
                <a:cs typeface="Arial" panose="020B0604020202020204" pitchFamily="34" charset="0"/>
                <a:hlinkClick r:id="rId3"/>
              </a:rPr>
              <a:t>NASA</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4742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a:extLst>
              <a:ext uri="{FF2B5EF4-FFF2-40B4-BE49-F238E27FC236}">
                <a16:creationId xmlns:a16="http://schemas.microsoft.com/office/drawing/2014/main" id="{9DD6812C-C273-8A94-9C5C-1191533CE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014" y="0"/>
            <a:ext cx="10284991" cy="6858000"/>
          </a:xfrm>
          <a:prstGeom prst="rect">
            <a:avLst/>
          </a:prstGeom>
        </p:spPr>
      </p:pic>
      <p:sp>
        <p:nvSpPr>
          <p:cNvPr id="6" name="TextBox 5">
            <a:extLst>
              <a:ext uri="{FF2B5EF4-FFF2-40B4-BE49-F238E27FC236}">
                <a16:creationId xmlns:a16="http://schemas.microsoft.com/office/drawing/2014/main" id="{526DC103-5E33-5AC0-CB87-5FA770E82C85}"/>
              </a:ext>
            </a:extLst>
          </p:cNvPr>
          <p:cNvSpPr txBox="1"/>
          <p:nvPr/>
        </p:nvSpPr>
        <p:spPr>
          <a:xfrm>
            <a:off x="122995" y="276837"/>
            <a:ext cx="1442906" cy="4185761"/>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Melbourne, Australia was part of the global climate strike on March 15, 2019 drawing an enormous crowd estimated at 40,000 people, the vast majority school students. Photo: </a:t>
            </a:r>
            <a:r>
              <a:rPr lang="en-US" sz="1400" dirty="0" err="1">
                <a:latin typeface="Arial" panose="020B0604020202020204" pitchFamily="34" charset="0"/>
                <a:cs typeface="Arial" panose="020B0604020202020204" pitchFamily="34" charset="0"/>
              </a:rPr>
              <a:t>Takver</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CC BY-SA 2.0 license</a:t>
            </a:r>
            <a:r>
              <a:rPr lang="en-US" sz="1400" dirty="0">
                <a:latin typeface="Arial" panose="020B0604020202020204" pitchFamily="34" charset="0"/>
                <a:cs typeface="Arial" panose="020B0604020202020204" pitchFamily="34" charset="0"/>
              </a:rPr>
              <a:t>) via </a:t>
            </a:r>
            <a:r>
              <a:rPr lang="en-US" sz="1400" dirty="0">
                <a:latin typeface="Arial" panose="020B0604020202020204" pitchFamily="34" charset="0"/>
                <a:cs typeface="Arial" panose="020B0604020202020204" pitchFamily="34" charset="0"/>
                <a:hlinkClick r:id="rId4"/>
              </a:rPr>
              <a:t>Wikimedia Commons</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7623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desk using a tablet&#10;&#10;Description automatically generated">
            <a:extLst>
              <a:ext uri="{FF2B5EF4-FFF2-40B4-BE49-F238E27FC236}">
                <a16:creationId xmlns:a16="http://schemas.microsoft.com/office/drawing/2014/main" id="{BC567A59-6763-88DF-E194-8B834E22B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71500"/>
            <a:ext cx="11430000" cy="5715000"/>
          </a:xfrm>
          <a:prstGeom prst="rect">
            <a:avLst/>
          </a:prstGeom>
        </p:spPr>
      </p:pic>
      <p:sp>
        <p:nvSpPr>
          <p:cNvPr id="3" name="TextBox 2">
            <a:extLst>
              <a:ext uri="{FF2B5EF4-FFF2-40B4-BE49-F238E27FC236}">
                <a16:creationId xmlns:a16="http://schemas.microsoft.com/office/drawing/2014/main" id="{4A34010C-9CD4-9E8E-C962-BC6C2973A47E}"/>
              </a:ext>
            </a:extLst>
          </p:cNvPr>
          <p:cNvSpPr txBox="1"/>
          <p:nvPr/>
        </p:nvSpPr>
        <p:spPr>
          <a:xfrm>
            <a:off x="234176" y="6322741"/>
            <a:ext cx="162736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Canva</a:t>
            </a:r>
          </a:p>
        </p:txBody>
      </p:sp>
    </p:spTree>
    <p:extLst>
      <p:ext uri="{BB962C8B-B14F-4D97-AF65-F5344CB8AC3E}">
        <p14:creationId xmlns:p14="http://schemas.microsoft.com/office/powerpoint/2010/main" val="1976880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79948F0-2566-A78D-17B2-6506062F3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035" y="0"/>
            <a:ext cx="5429929" cy="6858000"/>
          </a:xfrm>
          <a:prstGeom prst="rect">
            <a:avLst/>
          </a:prstGeom>
        </p:spPr>
      </p:pic>
      <p:sp>
        <p:nvSpPr>
          <p:cNvPr id="2" name="TextBox 1">
            <a:extLst>
              <a:ext uri="{FF2B5EF4-FFF2-40B4-BE49-F238E27FC236}">
                <a16:creationId xmlns:a16="http://schemas.microsoft.com/office/drawing/2014/main" id="{9F7C7CB5-524C-9E0C-6D84-C4E2AC478D41}"/>
              </a:ext>
            </a:extLst>
          </p:cNvPr>
          <p:cNvSpPr txBox="1"/>
          <p:nvPr/>
        </p:nvSpPr>
        <p:spPr>
          <a:xfrm>
            <a:off x="528506" y="1199626"/>
            <a:ext cx="2751589" cy="1169551"/>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Flight of Lot</a:t>
            </a:r>
            <a:r>
              <a:rPr lang="en-US" sz="1400" dirty="0">
                <a:latin typeface="Arial" panose="020B0604020202020204" pitchFamily="34" charset="0"/>
                <a:cs typeface="Arial" panose="020B0604020202020204" pitchFamily="34" charset="0"/>
              </a:rPr>
              <a:t> by Gustave Doré  (1832–1883), public domain license via </a:t>
            </a:r>
            <a:r>
              <a:rPr lang="en-US" sz="1400" dirty="0">
                <a:latin typeface="Arial" panose="020B0604020202020204" pitchFamily="34" charset="0"/>
                <a:cs typeface="Arial" panose="020B0604020202020204" pitchFamily="34" charset="0"/>
                <a:hlinkClick r:id="rId3"/>
              </a:rPr>
              <a:t>Wikimedia Commons</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421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moke, outdoor, fire, coming&#10;&#10;Description automatically generated">
            <a:extLst>
              <a:ext uri="{FF2B5EF4-FFF2-40B4-BE49-F238E27FC236}">
                <a16:creationId xmlns:a16="http://schemas.microsoft.com/office/drawing/2014/main" id="{84FEFA82-7436-452E-2BDB-0E9C671DC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54" y="0"/>
            <a:ext cx="8788091" cy="5858727"/>
          </a:xfrm>
          <a:prstGeom prst="rect">
            <a:avLst/>
          </a:prstGeom>
        </p:spPr>
      </p:pic>
      <p:sp>
        <p:nvSpPr>
          <p:cNvPr id="2" name="TextBox 1">
            <a:extLst>
              <a:ext uri="{FF2B5EF4-FFF2-40B4-BE49-F238E27FC236}">
                <a16:creationId xmlns:a16="http://schemas.microsoft.com/office/drawing/2014/main" id="{3F8DB9C6-B5E2-626C-C2BA-7CBE4DF677C9}"/>
              </a:ext>
            </a:extLst>
          </p:cNvPr>
          <p:cNvSpPr txBox="1"/>
          <p:nvPr/>
        </p:nvSpPr>
        <p:spPr>
          <a:xfrm>
            <a:off x="545284" y="6233020"/>
            <a:ext cx="102075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Fire near the Fort McMurray oil sands production facility in Alberta, Canada. Photo: </a:t>
            </a:r>
            <a:r>
              <a:rPr lang="en-US" sz="1400" dirty="0" err="1">
                <a:latin typeface="Arial" panose="020B0604020202020204" pitchFamily="34" charset="0"/>
                <a:cs typeface="Arial" panose="020B0604020202020204" pitchFamily="34" charset="0"/>
              </a:rPr>
              <a:t>PremierofAlberta</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CC BY-ND 2.0</a:t>
            </a:r>
            <a:r>
              <a:rPr lang="en-US" sz="1400" dirty="0">
                <a:latin typeface="Arial" panose="020B0604020202020204" pitchFamily="34" charset="0"/>
                <a:cs typeface="Arial" panose="020B0604020202020204" pitchFamily="34" charset="0"/>
              </a:rPr>
              <a:t>) via </a:t>
            </a:r>
            <a:r>
              <a:rPr lang="en-US" sz="1400" dirty="0">
                <a:latin typeface="Arial" panose="020B0604020202020204" pitchFamily="34" charset="0"/>
                <a:cs typeface="Arial" panose="020B0604020202020204" pitchFamily="34" charset="0"/>
                <a:hlinkClick r:id="rId4"/>
              </a:rPr>
              <a:t>Flickr</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20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 view of a large area&#10;&#10;Description automatically generated">
            <a:extLst>
              <a:ext uri="{FF2B5EF4-FFF2-40B4-BE49-F238E27FC236}">
                <a16:creationId xmlns:a16="http://schemas.microsoft.com/office/drawing/2014/main" id="{6AD9947A-B449-1101-D194-810B1DDE0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7" y="254523"/>
            <a:ext cx="11261066" cy="5934582"/>
          </a:xfrm>
          <a:prstGeom prst="rect">
            <a:avLst/>
          </a:prstGeom>
        </p:spPr>
      </p:pic>
      <p:sp>
        <p:nvSpPr>
          <p:cNvPr id="5" name="TextBox 4">
            <a:extLst>
              <a:ext uri="{FF2B5EF4-FFF2-40B4-BE49-F238E27FC236}">
                <a16:creationId xmlns:a16="http://schemas.microsoft.com/office/drawing/2014/main" id="{F4289B75-149A-6D61-EC8A-9C12FF389182}"/>
              </a:ext>
            </a:extLst>
          </p:cNvPr>
          <p:cNvSpPr txBox="1"/>
          <p:nvPr/>
        </p:nvSpPr>
        <p:spPr>
          <a:xfrm>
            <a:off x="465467" y="6266576"/>
            <a:ext cx="991578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Oil sands production facility near Fort McMurray, Alberta. The light-colored, rectangular structures are huge sulfur "pyramids". Image: </a:t>
            </a:r>
            <a:r>
              <a:rPr lang="en-US" sz="1400" dirty="0">
                <a:latin typeface="Arial" panose="020B0604020202020204" pitchFamily="34" charset="0"/>
                <a:cs typeface="Arial" panose="020B0604020202020204" pitchFamily="34" charset="0"/>
                <a:hlinkClick r:id="rId3"/>
              </a:rPr>
              <a:t>Google Earth</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347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AA7C83C2-CBE5-4AD5-45E9-2E4AD2B6E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
        <p:nvSpPr>
          <p:cNvPr id="4" name="TextBox 3">
            <a:extLst>
              <a:ext uri="{FF2B5EF4-FFF2-40B4-BE49-F238E27FC236}">
                <a16:creationId xmlns:a16="http://schemas.microsoft.com/office/drawing/2014/main" id="{E1E12C5D-935E-0F40-AFEC-E1D1BF930B33}"/>
              </a:ext>
            </a:extLst>
          </p:cNvPr>
          <p:cNvSpPr txBox="1"/>
          <p:nvPr/>
        </p:nvSpPr>
        <p:spPr>
          <a:xfrm>
            <a:off x="234176" y="6322741"/>
            <a:ext cx="162736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Canva</a:t>
            </a:r>
          </a:p>
        </p:txBody>
      </p:sp>
    </p:spTree>
    <p:extLst>
      <p:ext uri="{BB962C8B-B14F-4D97-AF65-F5344CB8AC3E}">
        <p14:creationId xmlns:p14="http://schemas.microsoft.com/office/powerpoint/2010/main" val="293630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grass&#10;&#10;Description automatically generated">
            <a:extLst>
              <a:ext uri="{FF2B5EF4-FFF2-40B4-BE49-F238E27FC236}">
                <a16:creationId xmlns:a16="http://schemas.microsoft.com/office/drawing/2014/main" id="{50B7C21F-5D2E-C501-701D-1647949FB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
        <p:nvSpPr>
          <p:cNvPr id="4" name="TextBox 3">
            <a:extLst>
              <a:ext uri="{FF2B5EF4-FFF2-40B4-BE49-F238E27FC236}">
                <a16:creationId xmlns:a16="http://schemas.microsoft.com/office/drawing/2014/main" id="{89C61CB1-CB07-49AB-C8F4-86427DDE24B6}"/>
              </a:ext>
            </a:extLst>
          </p:cNvPr>
          <p:cNvSpPr txBox="1"/>
          <p:nvPr/>
        </p:nvSpPr>
        <p:spPr>
          <a:xfrm>
            <a:off x="234176" y="6322741"/>
            <a:ext cx="162736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Photo from Canva</a:t>
            </a:r>
          </a:p>
        </p:txBody>
      </p:sp>
    </p:spTree>
    <p:extLst>
      <p:ext uri="{BB962C8B-B14F-4D97-AF65-F5344CB8AC3E}">
        <p14:creationId xmlns:p14="http://schemas.microsoft.com/office/powerpoint/2010/main" val="2261082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re on the water&#10;&#10;Description automatically generated">
            <a:extLst>
              <a:ext uri="{FF2B5EF4-FFF2-40B4-BE49-F238E27FC236}">
                <a16:creationId xmlns:a16="http://schemas.microsoft.com/office/drawing/2014/main" id="{94ED8317-1139-5748-6EA0-57D709ECB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302" y="0"/>
            <a:ext cx="8775432" cy="6858000"/>
          </a:xfrm>
          <a:prstGeom prst="rect">
            <a:avLst/>
          </a:prstGeom>
        </p:spPr>
      </p:pic>
      <p:sp>
        <p:nvSpPr>
          <p:cNvPr id="4" name="TextBox 3">
            <a:extLst>
              <a:ext uri="{FF2B5EF4-FFF2-40B4-BE49-F238E27FC236}">
                <a16:creationId xmlns:a16="http://schemas.microsoft.com/office/drawing/2014/main" id="{130ED1A1-6718-B45D-A2FC-9A0B806F8942}"/>
              </a:ext>
            </a:extLst>
          </p:cNvPr>
          <p:cNvSpPr txBox="1"/>
          <p:nvPr/>
        </p:nvSpPr>
        <p:spPr>
          <a:xfrm>
            <a:off x="393107" y="1157054"/>
            <a:ext cx="2563738" cy="2677656"/>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Cleveland's Cuyahoga River caught fire multiple times since the first known blaze in 1868. The fire pictured occurred in 1952. Photo by Thomas James. Source: </a:t>
            </a:r>
            <a:r>
              <a:rPr lang="en-US" sz="1400" dirty="0">
                <a:latin typeface="Arial" panose="020B0604020202020204" pitchFamily="34" charset="0"/>
                <a:cs typeface="Arial" panose="020B0604020202020204" pitchFamily="34" charset="0"/>
                <a:hlinkClick r:id="rId3"/>
              </a:rPr>
              <a:t>CLEVELANDmemory.org</a:t>
            </a:r>
            <a:r>
              <a:rPr lang="en-US" sz="1400" dirty="0">
                <a:latin typeface="Arial" panose="020B0604020202020204" pitchFamily="34" charset="0"/>
                <a:cs typeface="Arial" panose="020B0604020202020204" pitchFamily="34" charset="0"/>
              </a:rPr>
              <a:t>; from Michael Schwartz Library, Special Collections/Cleveland State University.</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73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ng shot of a sidewalk&#10;&#10;Description automatically generated">
            <a:extLst>
              <a:ext uri="{FF2B5EF4-FFF2-40B4-BE49-F238E27FC236}">
                <a16:creationId xmlns:a16="http://schemas.microsoft.com/office/drawing/2014/main" id="{E4B0ACDE-A8D0-B89D-ED5E-7E46408A5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623" y="0"/>
            <a:ext cx="9181785" cy="6858000"/>
          </a:xfrm>
          <a:prstGeom prst="rect">
            <a:avLst/>
          </a:prstGeom>
        </p:spPr>
      </p:pic>
      <p:sp>
        <p:nvSpPr>
          <p:cNvPr id="4" name="TextBox 3">
            <a:extLst>
              <a:ext uri="{FF2B5EF4-FFF2-40B4-BE49-F238E27FC236}">
                <a16:creationId xmlns:a16="http://schemas.microsoft.com/office/drawing/2014/main" id="{94B4B2AC-4C54-3081-F075-F263E13DEAC7}"/>
              </a:ext>
            </a:extLst>
          </p:cNvPr>
          <p:cNvSpPr txBox="1"/>
          <p:nvPr/>
        </p:nvSpPr>
        <p:spPr>
          <a:xfrm>
            <a:off x="204813" y="1300294"/>
            <a:ext cx="2583810"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Cleveland's Cuyahoga River in 2016. Photo by Wikideas1 (</a:t>
            </a:r>
            <a:r>
              <a:rPr lang="en-US" sz="1400" dirty="0">
                <a:latin typeface="Arial" panose="020B0604020202020204" pitchFamily="34" charset="0"/>
                <a:cs typeface="Arial" panose="020B0604020202020204" pitchFamily="34" charset="0"/>
                <a:hlinkClick r:id="rId3"/>
              </a:rPr>
              <a:t>CC0 1.0 license</a:t>
            </a:r>
            <a:r>
              <a:rPr lang="en-US" sz="1400" dirty="0">
                <a:latin typeface="Arial" panose="020B0604020202020204" pitchFamily="34" charset="0"/>
                <a:cs typeface="Arial" panose="020B0604020202020204" pitchFamily="34" charset="0"/>
              </a:rPr>
              <a:t>), via </a:t>
            </a:r>
            <a:r>
              <a:rPr lang="en-US" sz="1400" dirty="0">
                <a:latin typeface="Arial" panose="020B0604020202020204" pitchFamily="34" charset="0"/>
                <a:cs typeface="Arial" panose="020B0604020202020204" pitchFamily="34" charset="0"/>
                <a:hlinkClick r:id="rId4"/>
              </a:rPr>
              <a:t>Wikimedia Commons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011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5433</TotalTime>
  <Words>754</Words>
  <Application>Microsoft Office PowerPoint</Application>
  <PresentationFormat>Widescreen</PresentationFormat>
  <Paragraphs>29</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Zabel</dc:creator>
  <cp:lastModifiedBy>Ingrid Zabel</cp:lastModifiedBy>
  <cp:revision>18</cp:revision>
  <dcterms:created xsi:type="dcterms:W3CDTF">2023-04-12T20:48:10Z</dcterms:created>
  <dcterms:modified xsi:type="dcterms:W3CDTF">2023-07-11T13:26:47Z</dcterms:modified>
</cp:coreProperties>
</file>